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4" r:id="rId9"/>
    <p:sldId id="263" r:id="rId10"/>
    <p:sldId id="268" r:id="rId11"/>
    <p:sldId id="270" r:id="rId12"/>
    <p:sldId id="271" r:id="rId13"/>
    <p:sldId id="267" r:id="rId14"/>
    <p:sldId id="265" r:id="rId15"/>
    <p:sldId id="266" r:id="rId16"/>
    <p:sldId id="269" r:id="rId17"/>
    <p:sldId id="272" r:id="rId18"/>
    <p:sldId id="273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011" autoAdjust="0"/>
    <p:restoredTop sz="96054" autoAdjust="0"/>
  </p:normalViewPr>
  <p:slideViewPr>
    <p:cSldViewPr snapToGrid="0">
      <p:cViewPr varScale="1">
        <p:scale>
          <a:sx n="104" d="100"/>
          <a:sy n="104" d="100"/>
        </p:scale>
        <p:origin x="12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6EE4D0-F353-4257-94D9-DB0F5226FFD5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0B427-6D52-40A7-8536-2F31F1C2A5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11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종훈 </a:t>
            </a:r>
            <a:r>
              <a:rPr lang="en-US" altLang="ko-KR" dirty="0"/>
              <a:t>:</a:t>
            </a:r>
            <a:r>
              <a:rPr lang="ko-KR" altLang="en-US" dirty="0"/>
              <a:t> 이 </a:t>
            </a:r>
            <a:r>
              <a:rPr lang="ko-KR" altLang="en-US" dirty="0" err="1"/>
              <a:t>프로젝트같은게</a:t>
            </a:r>
            <a:r>
              <a:rPr lang="ko-KR" altLang="en-US" dirty="0"/>
              <a:t> 기존에 있을까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A: </a:t>
            </a:r>
            <a:r>
              <a:rPr lang="ko-KR" altLang="en-US" dirty="0"/>
              <a:t>아마 이미 있겠지</a:t>
            </a:r>
            <a:r>
              <a:rPr lang="en-US" altLang="ko-KR" dirty="0"/>
              <a:t>.</a:t>
            </a:r>
            <a:r>
              <a:rPr lang="ko-KR" altLang="en-US" dirty="0"/>
              <a:t> 거의 확실하게 있는데</a:t>
            </a:r>
            <a:r>
              <a:rPr lang="en-US" altLang="ko-KR" dirty="0"/>
              <a:t>,</a:t>
            </a:r>
            <a:r>
              <a:rPr lang="ko-KR" altLang="en-US" dirty="0"/>
              <a:t> 찾아보고 확인해보자</a:t>
            </a:r>
            <a:endParaRPr lang="en-US" altLang="ko-KR" dirty="0"/>
          </a:p>
          <a:p>
            <a:r>
              <a:rPr lang="ko-KR" altLang="en-US" dirty="0"/>
              <a:t>종훈 </a:t>
            </a:r>
            <a:r>
              <a:rPr lang="en-US" altLang="ko-KR" dirty="0"/>
              <a:t>:</a:t>
            </a:r>
            <a:r>
              <a:rPr lang="ko-KR" altLang="en-US" dirty="0"/>
              <a:t> 벤치마킹 소스 찾아보자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0B427-6D52-40A7-8536-2F31F1C2A5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45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74AEE-D7B5-40B7-BA5F-FFA3A637B0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DB6676-90BD-4D19-8309-8D3D3968B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3244C-36DA-4235-B310-2188EBFA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9C38E-26B0-4564-BB4B-9EB1D88AC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76074-9692-44E2-B858-227B84A4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119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0F6A4-A7A9-4535-9F08-AE0754337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C1B467-35B5-40CA-86C7-84C74EC9D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533F7C-6B9B-4686-A474-5234A8E5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0AB3EC-3A62-4C10-BD7A-43A3AA73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79635E-F09F-435C-96C9-C6CC8869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42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F48C418-1B80-432F-8D69-D649F8116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86CDB6-BA61-4640-861B-3B4FB6324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11CE3-FCA6-471B-A614-87360AB2E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C47FDB-EA29-487E-9C12-2EF830EF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10363A-BD62-4F30-9273-111E5E99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474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31185-95DA-4744-AEAD-899234400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C0325C-093F-4604-AC72-41C155519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4521DA-75DF-41A1-9071-AB196F7E5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3BFBF0-01EB-4A33-B049-0BF4D953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431AF6-A968-48C7-8CD2-D3CC572C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988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3A5062-9FF8-46AF-A6C0-C42085808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B56258-6DE5-49DF-B757-07C63579C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0E47C9-41D3-424B-81E6-9E7AF7E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04D608-64B1-4D6F-AA4A-D84905EA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DFAEA8-83B5-45BF-92B6-B98EABE2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8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6EED34-BB18-43E9-80C6-D1D066F72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45358-D0D6-461B-9CB5-2DB574F08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0F29E4-A614-4ABB-85C2-BCBA967F9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47862-AEBD-4076-AFC6-4525EF200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83B9FE-6E5C-4D9E-8DC0-878BFB8C7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CCB62-776F-482A-9EFE-076A5D2D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26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65A4B-E0CF-44AD-8058-1D2659C5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07BA44-4CD4-45A9-AA14-0B3AFF68A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1A772C-994D-433A-9399-EB69C67BC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D15EBA-8209-488A-A4F8-4D4875356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F940F82-59E7-44E9-AB74-6E447C2C0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66531-A102-4248-AC7B-FA667CE4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A5644C-188A-4945-8C46-4C446AD96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E4EFC9-C73C-4637-9F1C-ED9E6498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791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D46E26-24B7-4ACE-A5D2-D9CB0A8C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33CA01-067E-47E7-B7B4-451F49D5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81CC3C-4441-4031-BBDE-978D4430B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98175F-059F-4B50-9CAF-7D30EC6EF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22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701A62-AE42-4F8B-9AD8-D8A02EF78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926008-6A12-42A5-8B74-951C205D9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864411-4346-4F1A-A0DB-66AF9B58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68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CFCE-618A-4A8F-BDAD-F839BEF8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36DE51-C746-4645-88C2-214471FAA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123A1A-5F38-4627-912E-DEB5796FA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435F80-B90E-468B-8410-1A0137243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6D644B-DAAB-4AB9-96F6-A15FC3E4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78828F-53D0-4A61-B104-ADBDE2E2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637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FE3191-18A8-44E5-8982-D1C99B6A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EE2810-FFEB-4810-AE3C-4A0283CC9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E3B356-3F25-4FB4-A9F1-A081B6915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64CB20-1098-4595-9D61-C99FB9751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32BFB-96CF-440E-9567-CEEB57227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24A9B8-B6E5-4C50-B1F1-988CE2A2F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592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30E2FB-A838-48B9-A61C-76BEFCDE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045821-B734-45CA-8C50-DDCAC4CA3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5A7DC5-0070-43B5-BBC4-0540E493F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9D326-FFD5-47CB-9DA2-881255071E67}" type="datetimeFigureOut">
              <a:rPr lang="ko-KR" altLang="en-US" smtClean="0"/>
              <a:t>2020-10-17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CD272-C441-4483-87B8-0184ACDEB3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BA170D-C5FA-43CD-81F2-9F6623339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025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ostechackr-my.sharepoint.com/:p:/r/personal/sujinkang_postech_ac_kr/_layouts/15/Doc.aspx?sourcedoc=%7B516C5C59-BCF0-47F5-965F-5191BAE18102%7D&amp;file=(%EC%B5%9C%EC%A2%85)%20190919_%EC%B5%9C%EC%A2%85%EB%B0%9C%ED%91%9C(A4)%EB%A0%88%EC%95%8C%EC%B5%9C%EC%B5%9C%EC%B5%9C%EC%A2%85.pptx&amp;action=edit&amp;mobileredirect=true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ostechackr-my.sharepoint.com/personal/sujinkang_postech_ac_kr/_layouts/15/onedrive.aspx?originalPath=aHR0cHM6Ly9wb3N0ZWNoYWNrci1teS5zaGFyZXBvaW50LmNvbS86ZjovZy9wZXJzb25hbC9zdWppbmthbmdfcG9zdGVjaF9hY19rci9FbkNlUkltX2hfNUdoTGdEQmo5SXFrd0I1SHR5Ykg2RUt0cTUxRXRrX3F0X2NRP3J0aW1lPTFTSTRKbDF5MkVn&amp;id=%2Fpersonal%2Fsujinkang%5Fpostech%5Fac%5Fkr%2FDocuments%2F%EC%B2%AD%EB%85%84%20AI%C2%B7BigData%20%EC%95%84%EC%B9%B4%EB%8D%B0%EB%AF%B8%5FAI%20%ED%94%84%EB%A1%9C%EC%A0%9D%ED%8A%B8%2F2020%2D9%EA%B8%B0%28%27200113%2D%27200605%29%2F9%2D1%2E%209%EA%B8%B0%20%EA%B5%90%EC%9C%A1%ED%94%84%EB%A1%9C%EA%B7%B8%EB%9E%A8%2FA%EB%B0%98%204%EC%A1%B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jeonggunlee/facei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EAFFE9-5E30-4B69-88CF-D1DDC78861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err="1"/>
              <a:t>입출입</a:t>
            </a:r>
            <a:r>
              <a:rPr lang="ko-KR" altLang="en-US" sz="4000" dirty="0"/>
              <a:t> 보안</a:t>
            </a:r>
            <a:r>
              <a:rPr lang="en-US" altLang="ko-KR" sz="4000" dirty="0"/>
              <a:t>,</a:t>
            </a:r>
            <a:r>
              <a:rPr lang="ko-KR" altLang="en-US" sz="4000" dirty="0"/>
              <a:t> 범죄상황 인식</a:t>
            </a:r>
            <a:r>
              <a:rPr lang="en-US" altLang="ko-KR" sz="4000" dirty="0"/>
              <a:t>,</a:t>
            </a:r>
            <a:r>
              <a:rPr lang="ko-KR" altLang="en-US" sz="4000" dirty="0"/>
              <a:t> </a:t>
            </a:r>
            <a:br>
              <a:rPr lang="en-US" altLang="ko-KR" sz="4000" dirty="0"/>
            </a:br>
            <a:r>
              <a:rPr lang="ko-KR" altLang="en-US" sz="4000" dirty="0"/>
              <a:t>재난상황시 구조활동 보조를 위한 </a:t>
            </a:r>
            <a:br>
              <a:rPr lang="en-US" altLang="ko-KR" sz="4000" dirty="0"/>
            </a:br>
            <a:r>
              <a:rPr lang="en-US" altLang="ko-KR" sz="4000" dirty="0"/>
              <a:t>CCTV</a:t>
            </a:r>
            <a:r>
              <a:rPr lang="ko-KR" altLang="en-US" sz="4000" dirty="0"/>
              <a:t> 및 실시간 </a:t>
            </a:r>
            <a:r>
              <a:rPr lang="en-US" altLang="ko-KR" sz="4000" dirty="0"/>
              <a:t>map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626EE0-F2D7-40DB-B538-EE92E3ADB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129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C90F1-07C4-4E01-AB93-3364C960C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FD27B81-19F2-43FC-80CA-50372DD50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25" y="2781300"/>
            <a:ext cx="133350" cy="129540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BD057F8E-FF62-4AE5-8624-52B6928819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5" b="1574"/>
          <a:stretch/>
        </p:blipFill>
        <p:spPr>
          <a:xfrm>
            <a:off x="717731" y="2202861"/>
            <a:ext cx="4167007" cy="3974102"/>
          </a:xfrm>
          <a:prstGeom prst="rect">
            <a:avLst/>
          </a:prstGeom>
        </p:spPr>
      </p:pic>
      <p:sp>
        <p:nvSpPr>
          <p:cNvPr id="49" name="내용 개체 틀 48">
            <a:extLst>
              <a:ext uri="{FF2B5EF4-FFF2-40B4-BE49-F238E27FC236}">
                <a16:creationId xmlns:a16="http://schemas.microsoft.com/office/drawing/2014/main" id="{1A17D38C-22CB-4738-99C4-3537DA810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760" y="1825625"/>
            <a:ext cx="6035040" cy="4351338"/>
          </a:xfrm>
        </p:spPr>
        <p:txBody>
          <a:bodyPr/>
          <a:lstStyle/>
          <a:p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이 아닌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human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을 이용하여 </a:t>
            </a:r>
            <a:r>
              <a:rPr lang="en-US" altLang="ko-KR" sz="1600" dirty="0"/>
              <a:t>CCTV</a:t>
            </a:r>
            <a:r>
              <a:rPr lang="ko-KR" altLang="en-US" sz="1600" dirty="0"/>
              <a:t>에 잡히는 사람이 </a:t>
            </a:r>
            <a:r>
              <a:rPr lang="ko-KR" altLang="en-US" sz="1600" dirty="0" err="1"/>
              <a:t>누군지</a:t>
            </a:r>
            <a:r>
              <a:rPr lang="ko-KR" altLang="en-US" sz="1600" dirty="0"/>
              <a:t> 인식하여 한사람을 두사람으로 인식하는 경우를 방지</a:t>
            </a:r>
            <a:endParaRPr lang="en-US" altLang="ko-KR" sz="1600" dirty="0"/>
          </a:p>
          <a:p>
            <a:r>
              <a:rPr lang="ko-KR" altLang="en-US" sz="1600" dirty="0"/>
              <a:t>예를 들어 왼쪽과 같은 경우</a:t>
            </a:r>
            <a:r>
              <a:rPr lang="en-US" altLang="ko-KR" sz="1600" dirty="0"/>
              <a:t>,</a:t>
            </a:r>
            <a:r>
              <a:rPr lang="ko-KR" altLang="en-US" sz="1600" dirty="0"/>
              <a:t> 두 개의 </a:t>
            </a:r>
            <a:r>
              <a:rPr lang="en-US" altLang="ko-KR" sz="1600" dirty="0"/>
              <a:t>CCTV</a:t>
            </a:r>
            <a:r>
              <a:rPr lang="ko-KR" altLang="en-US" sz="1600" dirty="0"/>
              <a:t>가 한 사람을 동시에 보고 있다</a:t>
            </a:r>
            <a:r>
              <a:rPr lang="en-US" altLang="ko-KR" sz="1600" dirty="0"/>
              <a:t>.</a:t>
            </a:r>
            <a:r>
              <a:rPr lang="ko-KR" altLang="en-US" sz="1600" dirty="0"/>
              <a:t> 만약 </a:t>
            </a:r>
            <a:r>
              <a:rPr lang="en-US" altLang="ko-KR" sz="1600" dirty="0"/>
              <a:t>human identification</a:t>
            </a:r>
            <a:r>
              <a:rPr lang="ko-KR" altLang="en-US" sz="1600" dirty="0"/>
              <a:t>이 없다면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Cctv1(</a:t>
            </a:r>
            <a:r>
              <a:rPr lang="ko-KR" altLang="en-US" sz="1600" dirty="0"/>
              <a:t>사람</a:t>
            </a:r>
            <a:r>
              <a:rPr lang="en-US" altLang="ko-KR" sz="1600" dirty="0"/>
              <a:t>1)+cctv2(</a:t>
            </a:r>
            <a:r>
              <a:rPr lang="ko-KR" altLang="en-US" sz="1600" dirty="0"/>
              <a:t>사람</a:t>
            </a:r>
            <a:r>
              <a:rPr lang="en-US" altLang="ko-KR" sz="1600" dirty="0"/>
              <a:t>1)</a:t>
            </a:r>
            <a:r>
              <a:rPr lang="ko-KR" altLang="en-US" sz="1600" dirty="0"/>
              <a:t> </a:t>
            </a:r>
            <a:r>
              <a:rPr lang="en-US" altLang="ko-KR" sz="1600" dirty="0"/>
              <a:t>=</a:t>
            </a:r>
            <a:r>
              <a:rPr lang="ko-KR" altLang="en-US" sz="1600" dirty="0"/>
              <a:t> 총 사람</a:t>
            </a:r>
            <a:r>
              <a:rPr lang="en-US" altLang="ko-KR" sz="1600" dirty="0"/>
              <a:t>2</a:t>
            </a:r>
            <a:r>
              <a:rPr lang="ko-KR" altLang="en-US" sz="1600" dirty="0"/>
              <a:t> 로 인식하게 </a:t>
            </a:r>
            <a:r>
              <a:rPr lang="ko-KR" altLang="en-US" sz="1600" dirty="0" err="1"/>
              <a:t>될것이고</a:t>
            </a:r>
            <a:r>
              <a:rPr lang="en-US" altLang="ko-KR" sz="1600" dirty="0"/>
              <a:t>,</a:t>
            </a:r>
            <a:r>
              <a:rPr lang="ko-KR" altLang="en-US" sz="1600" dirty="0"/>
              <a:t> 이건 틀린 결과이다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Human identification</a:t>
            </a:r>
            <a:r>
              <a:rPr lang="ko-KR" altLang="en-US" sz="1600" dirty="0"/>
              <a:t>을 이용하면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Cctv1(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+</a:t>
            </a:r>
            <a:r>
              <a:rPr lang="ko-KR" altLang="en-US" sz="1600" dirty="0"/>
              <a:t> </a:t>
            </a:r>
            <a:r>
              <a:rPr lang="en-US" altLang="ko-KR" sz="1600" dirty="0"/>
              <a:t>Cctv2(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=</a:t>
            </a:r>
            <a:r>
              <a:rPr lang="ko-KR" altLang="en-US" sz="1600" dirty="0"/>
              <a:t> 총 사람 </a:t>
            </a:r>
            <a:r>
              <a:rPr lang="en-US" altLang="ko-KR" sz="1600" dirty="0"/>
              <a:t>1</a:t>
            </a:r>
            <a:r>
              <a:rPr lang="ko-KR" altLang="en-US" sz="1600" dirty="0"/>
              <a:t>명</a:t>
            </a:r>
            <a:r>
              <a:rPr lang="en-US" altLang="ko-KR" sz="1600" dirty="0"/>
              <a:t>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이와 같은 방식으로 산출될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이거는 잘 안되면 그냥 </a:t>
            </a:r>
            <a:r>
              <a:rPr lang="ko-KR" altLang="en-US" dirty="0" err="1"/>
              <a:t>안겹친다고</a:t>
            </a:r>
            <a:r>
              <a:rPr lang="ko-KR" altLang="en-US" dirty="0"/>
              <a:t> 가정하고 진행</a:t>
            </a:r>
          </a:p>
        </p:txBody>
      </p:sp>
      <p:sp>
        <p:nvSpPr>
          <p:cNvPr id="50" name="내용 개체 틀 2">
            <a:extLst>
              <a:ext uri="{FF2B5EF4-FFF2-40B4-BE49-F238E27FC236}">
                <a16:creationId xmlns:a16="http://schemas.microsoft.com/office/drawing/2014/main" id="{C0FB3420-EA55-4A29-8AEC-C59C76DFF247}"/>
              </a:ext>
            </a:extLst>
          </p:cNvPr>
          <p:cNvSpPr txBox="1">
            <a:spLocks/>
          </p:cNvSpPr>
          <p:nvPr/>
        </p:nvSpPr>
        <p:spPr>
          <a:xfrm>
            <a:off x="6029325" y="86180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5D5026-D965-45C4-9D8D-B97134832A51}"/>
              </a:ext>
            </a:extLst>
          </p:cNvPr>
          <p:cNvSpPr txBox="1"/>
          <p:nvPr/>
        </p:nvSpPr>
        <p:spPr>
          <a:xfrm>
            <a:off x="1759132" y="5294811"/>
            <a:ext cx="766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ID.x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42977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C90F1-07C4-4E01-AB93-3364C960C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 </a:t>
            </a:r>
            <a:r>
              <a:rPr lang="en-US" altLang="ko-KR" dirty="0"/>
              <a:t>-</a:t>
            </a:r>
            <a:r>
              <a:rPr lang="ko-KR" altLang="en-US" dirty="0"/>
              <a:t> 구현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FD27B81-19F2-43FC-80CA-50372DD50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25" y="2781300"/>
            <a:ext cx="133350" cy="1295400"/>
          </a:xfrm>
          <a:prstGeom prst="rect">
            <a:avLst/>
          </a:prstGeom>
        </p:spPr>
      </p:pic>
      <p:sp>
        <p:nvSpPr>
          <p:cNvPr id="49" name="내용 개체 틀 48">
            <a:extLst>
              <a:ext uri="{FF2B5EF4-FFF2-40B4-BE49-F238E27FC236}">
                <a16:creationId xmlns:a16="http://schemas.microsoft.com/office/drawing/2014/main" id="{1A17D38C-22CB-4738-99C4-3537DA810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9743" y="1825625"/>
            <a:ext cx="7584057" cy="4351338"/>
          </a:xfrm>
        </p:spPr>
        <p:txBody>
          <a:bodyPr/>
          <a:lstStyle/>
          <a:p>
            <a:r>
              <a:rPr lang="en-US" altLang="ko-KR" sz="2000" dirty="0"/>
              <a:t>(</a:t>
            </a:r>
            <a:r>
              <a:rPr lang="ko-KR" altLang="en-US" sz="2000" dirty="0" err="1"/>
              <a:t>뇌피셜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human</a:t>
            </a:r>
            <a:r>
              <a:rPr lang="ko-KR" altLang="en-US" sz="2000" dirty="0"/>
              <a:t> </a:t>
            </a:r>
            <a:r>
              <a:rPr lang="en-US" altLang="ko-KR" sz="2000" dirty="0"/>
              <a:t>id</a:t>
            </a:r>
            <a:r>
              <a:rPr lang="ko-KR" altLang="en-US" sz="2000" dirty="0"/>
              <a:t>는 전체적인 몸 모양이나 옷차림 등으로 </a:t>
            </a:r>
            <a:r>
              <a:rPr lang="en-US" altLang="ko-KR" sz="2000" dirty="0"/>
              <a:t>identification</a:t>
            </a:r>
            <a:r>
              <a:rPr lang="ko-KR" altLang="en-US" sz="2000" dirty="0"/>
              <a:t>해야 할 것이다</a:t>
            </a:r>
            <a:r>
              <a:rPr lang="en-US" altLang="ko-KR" sz="2000" dirty="0"/>
              <a:t>,</a:t>
            </a:r>
            <a:r>
              <a:rPr lang="ko-KR" altLang="en-US" sz="2000" dirty="0"/>
              <a:t> 따라서 매일 </a:t>
            </a:r>
            <a:r>
              <a:rPr lang="en-US" altLang="ko-KR" sz="2000" dirty="0"/>
              <a:t>id</a:t>
            </a:r>
            <a:r>
              <a:rPr lang="ko-KR" altLang="en-US" sz="2000" dirty="0"/>
              <a:t>를 갱신하여 그 날 처음으로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잡혔을 때 수십 프레임 학습시켜</a:t>
            </a:r>
            <a:r>
              <a:rPr lang="en-US" altLang="ko-KR" sz="2000" dirty="0"/>
              <a:t>,ID</a:t>
            </a:r>
            <a:r>
              <a:rPr lang="ko-KR" altLang="en-US" sz="2000" dirty="0"/>
              <a:t>를 부여하는 방식을 구상하고 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1.</a:t>
            </a:r>
            <a:r>
              <a:rPr lang="ko-KR" altLang="en-US" sz="2000" dirty="0"/>
              <a:t> 그날 처음 방문한 </a:t>
            </a:r>
            <a:r>
              <a:rPr lang="en-US" altLang="ko-KR" sz="2000" dirty="0"/>
              <a:t>‘</a:t>
            </a:r>
            <a:r>
              <a:rPr lang="ko-KR" altLang="en-US" sz="2000" dirty="0"/>
              <a:t>종훈</a:t>
            </a:r>
            <a:r>
              <a:rPr lang="en-US" altLang="ko-KR" sz="2000" dirty="0"/>
              <a:t>’</a:t>
            </a:r>
            <a:r>
              <a:rPr lang="ko-KR" altLang="en-US" sz="2000" dirty="0"/>
              <a:t>이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잡힘</a:t>
            </a:r>
            <a:endParaRPr lang="en-US" altLang="ko-KR" sz="2000" dirty="0"/>
          </a:p>
          <a:p>
            <a:r>
              <a:rPr lang="en-US" altLang="ko-KR" sz="2000" dirty="0"/>
              <a:t>2.</a:t>
            </a:r>
            <a:r>
              <a:rPr lang="ko-KR" altLang="en-US" sz="2000" dirty="0"/>
              <a:t>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는 </a:t>
            </a:r>
            <a:r>
              <a:rPr lang="en-US" altLang="ko-KR" sz="2000" dirty="0"/>
              <a:t>‘</a:t>
            </a:r>
            <a:r>
              <a:rPr lang="ko-KR" altLang="en-US" sz="2000" dirty="0"/>
              <a:t>종훈</a:t>
            </a:r>
            <a:r>
              <a:rPr lang="en-US" altLang="ko-KR" sz="2000" dirty="0"/>
              <a:t>’</a:t>
            </a:r>
            <a:r>
              <a:rPr lang="ko-KR" altLang="en-US" sz="2000" dirty="0"/>
              <a:t>의 몸 모양</a:t>
            </a:r>
            <a:r>
              <a:rPr lang="en-US" altLang="ko-KR" sz="2000" dirty="0"/>
              <a:t>,</a:t>
            </a:r>
            <a:r>
              <a:rPr lang="ko-KR" altLang="en-US" sz="2000" dirty="0"/>
              <a:t> 옷차림을 이용해 기존</a:t>
            </a:r>
            <a:r>
              <a:rPr lang="en-US" altLang="ko-KR" sz="2000" dirty="0"/>
              <a:t>ID</a:t>
            </a:r>
            <a:r>
              <a:rPr lang="ko-KR" altLang="en-US" sz="2000" dirty="0"/>
              <a:t>에 일치하는 사람인지 확인한다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dirty="0"/>
              <a:t>3.</a:t>
            </a:r>
            <a:r>
              <a:rPr lang="ko-KR" altLang="en-US" sz="2000" dirty="0"/>
              <a:t>기존</a:t>
            </a:r>
            <a:r>
              <a:rPr lang="en-US" altLang="ko-KR" sz="2000" dirty="0"/>
              <a:t>ID</a:t>
            </a:r>
            <a:r>
              <a:rPr lang="ko-KR" altLang="en-US" sz="2000" dirty="0"/>
              <a:t>에 없으므로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‘</a:t>
            </a:r>
            <a:r>
              <a:rPr lang="ko-KR" altLang="en-US" sz="2000" dirty="0" err="1"/>
              <a:t>종훈＇의</a:t>
            </a:r>
            <a:r>
              <a:rPr lang="ko-KR" altLang="en-US" sz="2000" dirty="0"/>
              <a:t> </a:t>
            </a:r>
            <a:r>
              <a:rPr lang="en-US" altLang="ko-KR" sz="2000" dirty="0" err="1"/>
              <a:t>bouding</a:t>
            </a:r>
            <a:r>
              <a:rPr lang="ko-KR" altLang="en-US" sz="2000" dirty="0"/>
              <a:t> </a:t>
            </a:r>
            <a:r>
              <a:rPr lang="en-US" altLang="ko-KR" sz="2000" dirty="0"/>
              <a:t>box</a:t>
            </a:r>
            <a:r>
              <a:rPr lang="ko-KR" altLang="en-US" sz="2000" dirty="0"/>
              <a:t>만 </a:t>
            </a:r>
            <a:r>
              <a:rPr lang="ko-KR" altLang="en-US" sz="2000" dirty="0" err="1"/>
              <a:t>짤라서</a:t>
            </a:r>
            <a:r>
              <a:rPr lang="ko-KR" altLang="en-US" sz="2000" dirty="0"/>
              <a:t> 학습시키고</a:t>
            </a:r>
            <a:r>
              <a:rPr lang="en-US" altLang="ko-KR" sz="2000" dirty="0"/>
              <a:t>,</a:t>
            </a:r>
            <a:r>
              <a:rPr lang="ko-KR" altLang="en-US" sz="2000" dirty="0"/>
              <a:t> 학습이 끝나면 </a:t>
            </a:r>
            <a:r>
              <a:rPr lang="en-US" altLang="ko-KR" sz="2000" dirty="0"/>
              <a:t>ID</a:t>
            </a:r>
            <a:r>
              <a:rPr lang="ko-KR" altLang="en-US" sz="2000" dirty="0"/>
              <a:t>를 부여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dirty="0"/>
              <a:t>4.ID</a:t>
            </a:r>
            <a:r>
              <a:rPr lang="ko-KR" altLang="en-US" sz="2000" dirty="0"/>
              <a:t>가 부여됐다면 다른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같은 사람이 잡혀도 같은 </a:t>
            </a:r>
            <a:r>
              <a:rPr lang="en-US" altLang="ko-KR" sz="2000" dirty="0"/>
              <a:t>ID</a:t>
            </a:r>
            <a:r>
              <a:rPr lang="ko-KR" altLang="en-US" sz="2000" dirty="0"/>
              <a:t>로 인식되므로</a:t>
            </a:r>
            <a:r>
              <a:rPr lang="en-US" altLang="ko-KR" sz="2000" dirty="0"/>
              <a:t>,</a:t>
            </a:r>
            <a:r>
              <a:rPr lang="ko-KR" altLang="en-US" sz="2000" dirty="0"/>
              <a:t> 기존의 문제가 해결됨 </a:t>
            </a:r>
            <a:endParaRPr lang="ko-KR" altLang="en-US" dirty="0"/>
          </a:p>
        </p:txBody>
      </p:sp>
      <p:sp>
        <p:nvSpPr>
          <p:cNvPr id="50" name="내용 개체 틀 2">
            <a:extLst>
              <a:ext uri="{FF2B5EF4-FFF2-40B4-BE49-F238E27FC236}">
                <a16:creationId xmlns:a16="http://schemas.microsoft.com/office/drawing/2014/main" id="{C0FB3420-EA55-4A29-8AEC-C59C76DFF247}"/>
              </a:ext>
            </a:extLst>
          </p:cNvPr>
          <p:cNvSpPr txBox="1">
            <a:spLocks/>
          </p:cNvSpPr>
          <p:nvPr/>
        </p:nvSpPr>
        <p:spPr>
          <a:xfrm>
            <a:off x="6029325" y="86180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pic>
        <p:nvPicPr>
          <p:cNvPr id="2050" name="Picture 2" descr="Now You See Me, Now You Don't: Fooling a Person Detector | by Synced |  SyncedReview | Medium">
            <a:extLst>
              <a:ext uri="{FF2B5EF4-FFF2-40B4-BE49-F238E27FC236}">
                <a16:creationId xmlns:a16="http://schemas.microsoft.com/office/drawing/2014/main" id="{5A97A6D3-3D08-4C77-B0D0-16B59A99A1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073"/>
          <a:stretch/>
        </p:blipFill>
        <p:spPr bwMode="auto">
          <a:xfrm>
            <a:off x="1014779" y="1992702"/>
            <a:ext cx="2332270" cy="355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11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ED1E7-61BF-4A33-8B83-AFD313B3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 </a:t>
            </a:r>
            <a:r>
              <a:rPr lang="en-US" altLang="ko-KR" dirty="0"/>
              <a:t>-</a:t>
            </a:r>
            <a:r>
              <a:rPr lang="ko-KR" altLang="en-US" dirty="0"/>
              <a:t> 적용방안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1FF36E-4FB1-4120-B09B-E6277DFE8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코로나 사태에 적용할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각 </a:t>
            </a:r>
            <a:r>
              <a:rPr lang="en-US" altLang="ko-KR" sz="2000" dirty="0"/>
              <a:t>ID</a:t>
            </a:r>
            <a:r>
              <a:rPr lang="ko-KR" altLang="en-US" sz="2000" dirty="0"/>
              <a:t>의 동선을 </a:t>
            </a:r>
            <a:r>
              <a:rPr lang="ko-KR" altLang="en-US" sz="2000" dirty="0" err="1"/>
              <a:t>기록해놓는다면</a:t>
            </a:r>
            <a:r>
              <a:rPr lang="en-US" altLang="ko-KR" sz="2000" dirty="0"/>
              <a:t>,</a:t>
            </a:r>
            <a:r>
              <a:rPr lang="ko-KR" altLang="en-US" sz="2000" dirty="0"/>
              <a:t> 또한 각 사람이 얼마나 가까이 있었는지</a:t>
            </a:r>
            <a:r>
              <a:rPr lang="en-US" altLang="ko-KR" sz="2000" dirty="0"/>
              <a:t>,</a:t>
            </a:r>
            <a:r>
              <a:rPr lang="ko-KR" altLang="en-US" sz="2000" dirty="0"/>
              <a:t> 얼마나 접촉했는지 </a:t>
            </a:r>
            <a:r>
              <a:rPr lang="ko-KR" altLang="en-US" sz="2000" dirty="0" err="1"/>
              <a:t>저장해놓는다면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접촉자</a:t>
            </a:r>
            <a:r>
              <a:rPr lang="ko-KR" altLang="en-US" sz="2000" dirty="0"/>
              <a:t> 관리를 보다 효율적으로 할 수 </a:t>
            </a:r>
            <a:r>
              <a:rPr lang="ko-KR" altLang="en-US" sz="2000" dirty="0" err="1"/>
              <a:t>있을것이다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같은 건물</a:t>
            </a:r>
            <a:r>
              <a:rPr lang="en-US" altLang="ko-KR" sz="2000" dirty="0"/>
              <a:t>,</a:t>
            </a:r>
            <a:r>
              <a:rPr lang="ko-KR" altLang="en-US" sz="2000" dirty="0"/>
              <a:t> 같은 층에 있었어도 누군가는 전혀 접촉하지 않았고 누군가는 계속 접촉했을 것이다</a:t>
            </a:r>
            <a:r>
              <a:rPr lang="en-US" altLang="ko-KR" sz="2000" dirty="0"/>
              <a:t>.</a:t>
            </a:r>
            <a:r>
              <a:rPr lang="ko-KR" altLang="en-US" sz="2000" dirty="0"/>
              <a:t> 따라서 이런 정보를 추가하여</a:t>
            </a:r>
            <a:r>
              <a:rPr lang="en-US" altLang="ko-KR" sz="2000" dirty="0"/>
              <a:t>,</a:t>
            </a:r>
            <a:r>
              <a:rPr lang="ko-KR" altLang="en-US" sz="2000" dirty="0"/>
              <a:t> 좀 더 접촉이 많다면 중요하게 관리</a:t>
            </a:r>
            <a:r>
              <a:rPr lang="en-US" altLang="ko-KR" sz="2000" dirty="0"/>
              <a:t>,</a:t>
            </a:r>
            <a:r>
              <a:rPr lang="ko-KR" altLang="en-US" sz="2000" dirty="0"/>
              <a:t> 접촉하지 않았다면 배제하는 방식을 사용할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이걸로 꿈꾸는</a:t>
            </a:r>
            <a:r>
              <a:rPr lang="en-US" altLang="ko-KR" sz="2000" dirty="0"/>
              <a:t>AI </a:t>
            </a:r>
            <a:r>
              <a:rPr lang="ko-KR" altLang="en-US" sz="2000" dirty="0"/>
              <a:t>헬스케어 코로나 </a:t>
            </a:r>
            <a:r>
              <a:rPr lang="ko-KR" altLang="en-US" sz="2000" dirty="0" err="1"/>
              <a:t>해커톤</a:t>
            </a:r>
            <a:r>
              <a:rPr lang="ko-KR" altLang="en-US" sz="2000" dirty="0"/>
              <a:t> 나가자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52475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F9EC5-4D42-4A80-AFC8-9C1B9499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폭력사태 감지 </a:t>
            </a:r>
            <a:r>
              <a:rPr lang="en-US" altLang="ko-KR" dirty="0"/>
              <a:t>(violence</a:t>
            </a:r>
            <a:r>
              <a:rPr lang="ko-KR" altLang="en-US" dirty="0"/>
              <a:t> </a:t>
            </a:r>
            <a:r>
              <a:rPr lang="en-US" altLang="ko-KR" dirty="0"/>
              <a:t>detect)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AAC752-1E9A-4F36-8F3B-A5441F61B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80135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전기수 </a:t>
            </a:r>
            <a:r>
              <a:rPr lang="en-US" altLang="ko-KR" sz="1600" dirty="0"/>
              <a:t>7</a:t>
            </a:r>
            <a:r>
              <a:rPr lang="ko-KR" altLang="en-US" sz="1600" dirty="0"/>
              <a:t>기 </a:t>
            </a:r>
            <a:r>
              <a:rPr lang="en-US" altLang="ko-KR" sz="1600" dirty="0"/>
              <a:t>A4</a:t>
            </a:r>
            <a:r>
              <a:rPr lang="ko-KR" altLang="en-US" sz="1600" dirty="0"/>
              <a:t>조에서 </a:t>
            </a:r>
            <a:r>
              <a:rPr lang="ko-KR" altLang="en-US" sz="1600" dirty="0" err="1"/>
              <a:t>드론으로</a:t>
            </a:r>
            <a:r>
              <a:rPr lang="ko-KR" altLang="en-US" sz="1600" dirty="0"/>
              <a:t> 폭력사태 감시하는 프로젝트를 </a:t>
            </a:r>
            <a:r>
              <a:rPr lang="ko-KR" altLang="en-US" sz="1600" dirty="0" err="1"/>
              <a:t>했었음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Violence</a:t>
            </a:r>
            <a:r>
              <a:rPr lang="ko-KR" altLang="en-US" sz="1600" dirty="0"/>
              <a:t> </a:t>
            </a:r>
            <a:r>
              <a:rPr lang="en-US" altLang="ko-KR" sz="1600" dirty="0"/>
              <a:t>detect</a:t>
            </a:r>
            <a:r>
              <a:rPr lang="ko-KR" altLang="en-US" sz="1600" dirty="0"/>
              <a:t>에 관한 기존 프로젝트들이 구글이 존재함 그거 베껴와서 사용하는 방안을 </a:t>
            </a:r>
            <a:r>
              <a:rPr lang="ko-KR" altLang="en-US" sz="1600" dirty="0" err="1"/>
              <a:t>구상해야한다</a:t>
            </a:r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59040A-0FD9-4656-B75B-0DBA99ABD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56584"/>
            <a:ext cx="6184234" cy="36333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383222-7429-48F3-AB64-12BAA04ED68C}"/>
              </a:ext>
            </a:extLst>
          </p:cNvPr>
          <p:cNvSpPr txBox="1"/>
          <p:nvPr/>
        </p:nvSpPr>
        <p:spPr>
          <a:xfrm>
            <a:off x="2124442" y="6089966"/>
            <a:ext cx="320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hlinkClick r:id="rId3"/>
              </a:rPr>
              <a:t>전기수 프로젝트 </a:t>
            </a:r>
            <a:r>
              <a:rPr lang="en-US" altLang="ko-KR" sz="2400" b="1" dirty="0"/>
              <a:t>ppt</a:t>
            </a:r>
            <a:endParaRPr lang="ko-KR" altLang="en-US" sz="24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5105118-294F-4A90-B9AA-353B6BA89C73}"/>
              </a:ext>
            </a:extLst>
          </p:cNvPr>
          <p:cNvSpPr/>
          <p:nvPr/>
        </p:nvSpPr>
        <p:spPr>
          <a:xfrm>
            <a:off x="7149892" y="2856031"/>
            <a:ext cx="479826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개발하는 이유</a:t>
            </a:r>
            <a:endParaRPr lang="en-US" altLang="ko-KR" b="1" dirty="0"/>
          </a:p>
          <a:p>
            <a:r>
              <a:rPr lang="ko-KR" altLang="en-US" sz="1600" dirty="0"/>
              <a:t>글쎄 있으면 건물 내에서 일어나는 사건 사고에 빠르게 대응 할 수 있지 않을까</a:t>
            </a:r>
            <a:endParaRPr lang="en-US" altLang="ko-KR" sz="1600" dirty="0"/>
          </a:p>
          <a:p>
            <a:r>
              <a:rPr lang="ko-KR" altLang="en-US" b="1" dirty="0"/>
              <a:t>기존 기술</a:t>
            </a:r>
            <a:r>
              <a:rPr lang="en-US" altLang="ko-KR" b="1" dirty="0"/>
              <a:t>,</a:t>
            </a:r>
            <a:r>
              <a:rPr lang="ko-KR" altLang="en-US" b="1" dirty="0"/>
              <a:t> 전기수 프로젝트와의 </a:t>
            </a:r>
            <a:r>
              <a:rPr lang="ko-KR" altLang="en-US" b="1" dirty="0" err="1"/>
              <a:t>차별점</a:t>
            </a:r>
            <a:endParaRPr lang="en-US" altLang="ko-KR" b="1" dirty="0"/>
          </a:p>
          <a:p>
            <a:r>
              <a:rPr lang="ko-KR" altLang="en-US" sz="1600" dirty="0"/>
              <a:t>기존 프로젝트도 많고 전기수에서도 </a:t>
            </a:r>
            <a:r>
              <a:rPr lang="ko-KR" altLang="en-US" sz="1600" dirty="0" err="1"/>
              <a:t>했는거라서</a:t>
            </a:r>
            <a:r>
              <a:rPr lang="ko-KR" altLang="en-US" sz="1600" dirty="0"/>
              <a:t> 딱히 차별점은 없고 통합에 의미를 둔다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8231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2FF4E-DD5D-4B23-B303-546EEF104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범죄</a:t>
            </a:r>
            <a:r>
              <a:rPr lang="en-US" altLang="ko-KR" dirty="0"/>
              <a:t>,</a:t>
            </a:r>
            <a:r>
              <a:rPr lang="ko-KR" altLang="en-US" dirty="0"/>
              <a:t> 응급상황 발생시</a:t>
            </a:r>
            <a:r>
              <a:rPr lang="en-US" altLang="ko-KR" dirty="0"/>
              <a:t>,</a:t>
            </a:r>
            <a:r>
              <a:rPr lang="ko-KR" altLang="en-US" dirty="0"/>
              <a:t> 로그 저장 기능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91DE83-BF94-4284-BF85-0CE460EA2A13}"/>
              </a:ext>
            </a:extLst>
          </p:cNvPr>
          <p:cNvSpPr txBox="1"/>
          <p:nvPr/>
        </p:nvSpPr>
        <p:spPr>
          <a:xfrm>
            <a:off x="3467100" y="4719396"/>
            <a:ext cx="525779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폭력</a:t>
            </a:r>
            <a:r>
              <a:rPr lang="en-US" altLang="ko-KR" sz="1600" dirty="0"/>
              <a:t>,</a:t>
            </a:r>
            <a:r>
              <a:rPr lang="ko-KR" altLang="en-US" sz="1600" dirty="0"/>
              <a:t> 무단 </a:t>
            </a:r>
            <a:r>
              <a:rPr lang="ko-KR" altLang="en-US" sz="1600" dirty="0" err="1"/>
              <a:t>칩입</a:t>
            </a:r>
            <a:r>
              <a:rPr lang="en-US" altLang="ko-KR" sz="1600" dirty="0"/>
              <a:t>,</a:t>
            </a:r>
            <a:r>
              <a:rPr lang="ko-KR" altLang="en-US" sz="1600" dirty="0"/>
              <a:t> 응급상황의 경우</a:t>
            </a:r>
            <a:r>
              <a:rPr lang="en-US" altLang="ko-KR" sz="1600" dirty="0"/>
              <a:t>,</a:t>
            </a:r>
            <a:r>
              <a:rPr lang="ko-KR" altLang="en-US" sz="1600" dirty="0"/>
              <a:t> 영상 정보를 저장함으로써 차후 문제 해결에 도움을 줄 수 있음</a:t>
            </a:r>
            <a:endParaRPr lang="en-US" altLang="ko-KR" sz="1600" dirty="0"/>
          </a:p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r>
              <a:rPr lang="ko-KR" altLang="en-US" sz="1600" dirty="0"/>
              <a:t>로그로 저장하는 아이디어는 전기수에서는 찾지 못했음</a:t>
            </a:r>
            <a:endParaRPr lang="en-US" altLang="ko-KR" sz="1600" dirty="0"/>
          </a:p>
          <a:p>
            <a:r>
              <a:rPr lang="ko-KR" altLang="en-US" sz="1600" dirty="0"/>
              <a:t>로그로 저장하는 기능은 이미 널리 쓰이고 있음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9E06063-AA81-4DCF-AC65-99749D3B2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296" y="1393784"/>
            <a:ext cx="7672070" cy="342355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0FC94B5-88A0-4BAF-95C7-E3C40CDD8B90}"/>
              </a:ext>
            </a:extLst>
          </p:cNvPr>
          <p:cNvSpPr/>
          <p:nvPr/>
        </p:nvSpPr>
        <p:spPr>
          <a:xfrm>
            <a:off x="7110017" y="4099741"/>
            <a:ext cx="24096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영상 파일 저장이 어려우면 </a:t>
            </a:r>
            <a:endParaRPr lang="en-US" altLang="ko-KR" sz="1400" dirty="0"/>
          </a:p>
          <a:p>
            <a:r>
              <a:rPr lang="ko-KR" altLang="en-US" sz="1400" dirty="0"/>
              <a:t>그냥 시간만 저장하자</a:t>
            </a:r>
          </a:p>
        </p:txBody>
      </p:sp>
    </p:spTree>
    <p:extLst>
      <p:ext uri="{BB962C8B-B14F-4D97-AF65-F5344CB8AC3E}">
        <p14:creationId xmlns:p14="http://schemas.microsoft.com/office/powerpoint/2010/main" val="2366881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AFE35-AA87-450D-94A6-903A2593C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 외 잡다한 아이디어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F8DB4-C601-45B2-88A8-7030D26C57BC}"/>
              </a:ext>
            </a:extLst>
          </p:cNvPr>
          <p:cNvSpPr txBox="1"/>
          <p:nvPr/>
        </p:nvSpPr>
        <p:spPr>
          <a:xfrm>
            <a:off x="838201" y="1690688"/>
            <a:ext cx="106222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실신한 사람 인식</a:t>
            </a:r>
            <a:endParaRPr lang="en-US" altLang="ko-KR" sz="2400" b="1" dirty="0"/>
          </a:p>
          <a:p>
            <a:r>
              <a:rPr lang="ko-KR" altLang="en-US" sz="1600" dirty="0"/>
              <a:t>사람이 누워있고</a:t>
            </a:r>
            <a:r>
              <a:rPr lang="en-US" altLang="ko-KR" sz="1600" dirty="0"/>
              <a:t>,</a:t>
            </a:r>
            <a:r>
              <a:rPr lang="ko-KR" altLang="en-US" sz="1600" dirty="0"/>
              <a:t> 특정 시간이 지난 경우 알람 및 로그 저장</a:t>
            </a:r>
            <a:endParaRPr lang="en-US" altLang="ko-KR" sz="1600" dirty="0"/>
          </a:p>
          <a:p>
            <a:r>
              <a:rPr lang="en-US" altLang="ko-KR" sz="1600" dirty="0"/>
              <a:t>Bounding box</a:t>
            </a:r>
            <a:r>
              <a:rPr lang="ko-KR" altLang="en-US" sz="1600" dirty="0"/>
              <a:t>의 크기가 가로로 길고</a:t>
            </a:r>
            <a:r>
              <a:rPr lang="en-US" altLang="ko-KR" sz="1600" dirty="0"/>
              <a:t>,</a:t>
            </a:r>
            <a:r>
              <a:rPr lang="ko-KR" altLang="en-US" sz="1600" dirty="0"/>
              <a:t> 움직임이 극히 적은 상황이 특정 시간만큼 지나면 발동</a:t>
            </a:r>
            <a:endParaRPr lang="en-US" altLang="ko-KR" sz="1600" dirty="0"/>
          </a:p>
          <a:p>
            <a:r>
              <a:rPr lang="ko-KR" altLang="en-US" sz="2400" b="1" dirty="0"/>
              <a:t>야간 방범 모드 </a:t>
            </a:r>
            <a:endParaRPr lang="en-US" altLang="ko-KR" sz="2400" b="1" dirty="0"/>
          </a:p>
          <a:p>
            <a:r>
              <a:rPr lang="ko-KR" altLang="en-US" sz="1600" dirty="0"/>
              <a:t>야간 방범모드로 설정했을 때</a:t>
            </a:r>
            <a:r>
              <a:rPr lang="en-US" altLang="ko-KR" sz="1600" dirty="0"/>
              <a:t>,</a:t>
            </a:r>
            <a:r>
              <a:rPr lang="ko-KR" altLang="en-US" sz="1600" dirty="0"/>
              <a:t> 사람이나 움직이는 물체가 인식되면 경비업체 콜</a:t>
            </a:r>
            <a:endParaRPr lang="en-US" altLang="ko-KR" sz="1600" dirty="0"/>
          </a:p>
          <a:p>
            <a:endParaRPr lang="en-US" altLang="ko-KR" sz="1600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21921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97D27-E117-4566-9A04-53354B4A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구현되어야 하는 프로그래밍적 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809585-3529-4545-89DE-84E8DD913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YOLO</a:t>
            </a:r>
            <a:r>
              <a:rPr lang="ko-KR" altLang="en-US" sz="1800" dirty="0"/>
              <a:t>에서 </a:t>
            </a:r>
            <a:r>
              <a:rPr lang="en-US" altLang="ko-KR" sz="1800" dirty="0"/>
              <a:t>bounding box</a:t>
            </a:r>
            <a:r>
              <a:rPr lang="ko-KR" altLang="en-US" sz="1800" dirty="0"/>
              <a:t> 데이터 </a:t>
            </a:r>
            <a:r>
              <a:rPr lang="ko-KR" altLang="en-US" sz="1800" dirty="0" err="1"/>
              <a:t>뽑아오기</a:t>
            </a:r>
            <a:r>
              <a:rPr lang="ko-KR" altLang="en-US" sz="1800" dirty="0"/>
              <a:t> </a:t>
            </a:r>
            <a:r>
              <a:rPr lang="en-US" altLang="ko-KR" sz="1800" dirty="0"/>
              <a:t>-&gt;</a:t>
            </a:r>
            <a:r>
              <a:rPr lang="ko-KR" altLang="en-US" sz="1800" dirty="0"/>
              <a:t> 데이터로부터 위치 산출</a:t>
            </a:r>
            <a:r>
              <a:rPr lang="en-US" altLang="ko-KR" sz="1800" dirty="0"/>
              <a:t>, </a:t>
            </a:r>
            <a:r>
              <a:rPr lang="ko-KR" altLang="en-US" sz="1800" dirty="0"/>
              <a:t>누워있는지 확인</a:t>
            </a:r>
            <a:r>
              <a:rPr lang="en-US" altLang="ko-KR" sz="1800" dirty="0"/>
              <a:t>,</a:t>
            </a:r>
            <a:r>
              <a:rPr lang="ko-KR" altLang="en-US" sz="1800" dirty="0"/>
              <a:t> 야간 방범모드에 활용</a:t>
            </a:r>
            <a:endParaRPr lang="en-US" altLang="ko-KR" sz="1800" dirty="0"/>
          </a:p>
          <a:p>
            <a:r>
              <a:rPr lang="ko-KR" altLang="en-US" sz="1800" dirty="0"/>
              <a:t>폭력상황 감지 프로그램 구현</a:t>
            </a:r>
            <a:endParaRPr lang="en-US" altLang="ko-KR" sz="1800" dirty="0"/>
          </a:p>
          <a:p>
            <a:r>
              <a:rPr lang="en-US" altLang="ko-KR" sz="1800" dirty="0"/>
              <a:t>Face identification</a:t>
            </a:r>
            <a:r>
              <a:rPr lang="ko-KR" altLang="en-US" sz="1800" dirty="0"/>
              <a:t> 프로그램 구현</a:t>
            </a:r>
            <a:endParaRPr lang="en-US" altLang="ko-KR" sz="1800" dirty="0"/>
          </a:p>
          <a:p>
            <a:r>
              <a:rPr lang="ko-KR" altLang="en-US" sz="1800" dirty="0"/>
              <a:t>응급 상황</a:t>
            </a:r>
            <a:r>
              <a:rPr lang="en-US" altLang="ko-KR" sz="1800" dirty="0"/>
              <a:t>,</a:t>
            </a:r>
            <a:r>
              <a:rPr lang="ko-KR" altLang="en-US" sz="1800" dirty="0"/>
              <a:t> 폭력상황이 발생한 경우 상황 발생동안 영상을 자동으로 저장하기 </a:t>
            </a:r>
            <a:r>
              <a:rPr lang="en-US" altLang="ko-KR" sz="1800" dirty="0"/>
              <a:t>-&gt;</a:t>
            </a:r>
            <a:r>
              <a:rPr lang="ko-KR" altLang="en-US" sz="1800" dirty="0"/>
              <a:t> 자동저장기능</a:t>
            </a:r>
            <a:endParaRPr lang="en-US" altLang="ko-KR" sz="1800" dirty="0"/>
          </a:p>
          <a:p>
            <a:r>
              <a:rPr lang="en-US" altLang="ko-KR" sz="1800" dirty="0"/>
              <a:t>GUI </a:t>
            </a:r>
            <a:r>
              <a:rPr lang="ko-KR" altLang="en-US" sz="1800" dirty="0"/>
              <a:t>위와 같은 정보를 표현할 수 있는 </a:t>
            </a:r>
            <a:r>
              <a:rPr lang="en-US" altLang="ko-KR" sz="1800" dirty="0"/>
              <a:t>map GUI</a:t>
            </a:r>
            <a:r>
              <a:rPr lang="ko-KR" altLang="en-US" sz="1800" dirty="0"/>
              <a:t>를 </a:t>
            </a:r>
            <a:r>
              <a:rPr lang="ko-KR" altLang="en-US" sz="1800" dirty="0" err="1"/>
              <a:t>구현해야해요</a:t>
            </a:r>
            <a:endParaRPr lang="en-US" altLang="ko-KR" sz="1800" dirty="0"/>
          </a:p>
          <a:p>
            <a:r>
              <a:rPr lang="ko-KR" altLang="en-US" sz="1800" dirty="0"/>
              <a:t>데이터 흐름도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endParaRPr lang="en-US" altLang="ko-KR" sz="1800" dirty="0"/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46343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76D700-E8A4-4F30-8141-3ABBDC04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59435"/>
            <a:ext cx="10515600" cy="1325563"/>
          </a:xfrm>
        </p:spPr>
        <p:txBody>
          <a:bodyPr/>
          <a:lstStyle/>
          <a:p>
            <a:r>
              <a:rPr lang="ko-KR" altLang="en-US" dirty="0"/>
              <a:t>각자의 역할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E1E40B-C7F5-4B7C-AF87-B2DB9CFBFC01}"/>
              </a:ext>
            </a:extLst>
          </p:cNvPr>
          <p:cNvSpPr/>
          <p:nvPr/>
        </p:nvSpPr>
        <p:spPr>
          <a:xfrm>
            <a:off x="639096" y="524817"/>
            <a:ext cx="107147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en-US" altLang="ko-KR" dirty="0"/>
              <a:t>YOLO</a:t>
            </a:r>
            <a:r>
              <a:rPr lang="ko-KR" altLang="en-US" dirty="0"/>
              <a:t>에서 </a:t>
            </a:r>
            <a:r>
              <a:rPr lang="en-US" altLang="ko-KR" dirty="0"/>
              <a:t>bounding box</a:t>
            </a:r>
            <a:r>
              <a:rPr lang="ko-KR" altLang="en-US" dirty="0"/>
              <a:t> 데이터 </a:t>
            </a:r>
            <a:r>
              <a:rPr lang="ko-KR" altLang="en-US" dirty="0" err="1"/>
              <a:t>뽑아오기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데이터로부터 위치 산출</a:t>
            </a:r>
            <a:r>
              <a:rPr lang="en-US" altLang="ko-KR" dirty="0"/>
              <a:t>, </a:t>
            </a:r>
            <a:r>
              <a:rPr lang="ko-KR" altLang="en-US" dirty="0"/>
              <a:t>누워있는지 확인</a:t>
            </a:r>
            <a:r>
              <a:rPr lang="en-US" altLang="ko-KR" dirty="0"/>
              <a:t>,</a:t>
            </a:r>
            <a:r>
              <a:rPr lang="ko-KR" altLang="en-US" dirty="0"/>
              <a:t> 야간 방범모드에 활용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/>
              <a:t>Face identification</a:t>
            </a:r>
            <a:r>
              <a:rPr lang="ko-KR" altLang="en-US" dirty="0"/>
              <a:t> 프로그램 구현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</a:t>
            </a:r>
            <a:r>
              <a:rPr lang="ko-KR" altLang="en-US" dirty="0"/>
              <a:t> 폭력사태 감지 </a:t>
            </a:r>
            <a:r>
              <a:rPr lang="en-US" altLang="ko-KR" dirty="0"/>
              <a:t>(violence</a:t>
            </a:r>
            <a:r>
              <a:rPr lang="ko-KR" altLang="en-US" dirty="0"/>
              <a:t> </a:t>
            </a:r>
            <a:r>
              <a:rPr lang="en-US" altLang="ko-KR" dirty="0"/>
              <a:t>detect)</a:t>
            </a:r>
          </a:p>
          <a:p>
            <a:r>
              <a:rPr lang="en-US" altLang="ko-KR" dirty="0"/>
              <a:t>4.</a:t>
            </a:r>
            <a:r>
              <a:rPr lang="ko-KR" altLang="en-US" dirty="0"/>
              <a:t> 응급 상황</a:t>
            </a:r>
            <a:r>
              <a:rPr lang="en-US" altLang="ko-KR" dirty="0"/>
              <a:t>,</a:t>
            </a:r>
            <a:r>
              <a:rPr lang="ko-KR" altLang="en-US" dirty="0"/>
              <a:t> 폭력상황이 발생한 경우 상황 발생동안 영상을 자동으로 저장하기 </a:t>
            </a:r>
            <a:r>
              <a:rPr lang="en-US" altLang="ko-KR" dirty="0"/>
              <a:t>-&gt;</a:t>
            </a:r>
            <a:r>
              <a:rPr lang="ko-KR" altLang="en-US" dirty="0"/>
              <a:t> 자동저장기능</a:t>
            </a:r>
            <a:endParaRPr lang="en-US" altLang="ko-KR" dirty="0"/>
          </a:p>
          <a:p>
            <a:r>
              <a:rPr lang="en-US" altLang="ko-KR" dirty="0"/>
              <a:t>5.</a:t>
            </a:r>
            <a:r>
              <a:rPr lang="ko-KR" altLang="en-US" dirty="0"/>
              <a:t> </a:t>
            </a:r>
            <a:r>
              <a:rPr lang="en-US" altLang="ko-KR" dirty="0"/>
              <a:t>Human </a:t>
            </a:r>
            <a:r>
              <a:rPr lang="en-US" altLang="ko-KR" dirty="0" err="1"/>
              <a:t>identificatio</a:t>
            </a:r>
            <a:r>
              <a:rPr lang="ko-KR" altLang="en-US" dirty="0"/>
              <a:t>를 이용하여 </a:t>
            </a:r>
            <a:r>
              <a:rPr lang="en-US" altLang="ko-KR" dirty="0"/>
              <a:t>CCTV</a:t>
            </a:r>
            <a:r>
              <a:rPr lang="ko-KR" altLang="en-US" dirty="0"/>
              <a:t> 중첩 구간에서의 오류 제거</a:t>
            </a:r>
            <a:endParaRPr lang="en-US" altLang="ko-KR" dirty="0"/>
          </a:p>
          <a:p>
            <a:r>
              <a:rPr lang="en-US" altLang="ko-KR" dirty="0"/>
              <a:t>6.</a:t>
            </a:r>
            <a:r>
              <a:rPr lang="ko-KR" altLang="en-US" dirty="0"/>
              <a:t> 위와 같은 정보를 표현할 수 있는 </a:t>
            </a:r>
            <a:r>
              <a:rPr lang="en-US" altLang="ko-KR" dirty="0"/>
              <a:t>map GUI</a:t>
            </a:r>
          </a:p>
          <a:p>
            <a:r>
              <a:rPr lang="en-US" altLang="ko-KR" dirty="0"/>
              <a:t>7.</a:t>
            </a:r>
            <a:r>
              <a:rPr lang="ko-KR" altLang="en-US" dirty="0"/>
              <a:t> </a:t>
            </a:r>
            <a:r>
              <a:rPr lang="en-US" altLang="ko-KR" dirty="0"/>
              <a:t>Input data</a:t>
            </a:r>
            <a:r>
              <a:rPr lang="ko-KR" altLang="en-US" dirty="0"/>
              <a:t> 전처리 데이터 관리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main code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35D035C-0FA7-4BEF-B3CD-4D6CF3632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6" y="3585414"/>
            <a:ext cx="10515600" cy="3272586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태현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</a:p>
          <a:p>
            <a:pPr marL="0" indent="0">
              <a:buNone/>
            </a:pPr>
            <a:r>
              <a:rPr lang="ko-KR" altLang="en-US" dirty="0"/>
              <a:t>종훈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</a:p>
          <a:p>
            <a:pPr marL="0" indent="0">
              <a:buNone/>
            </a:pPr>
            <a:r>
              <a:rPr lang="ko-KR" altLang="en-US" dirty="0"/>
              <a:t>찬영 </a:t>
            </a:r>
            <a:r>
              <a:rPr lang="en-US" altLang="ko-KR" dirty="0"/>
              <a:t>–</a:t>
            </a:r>
            <a:r>
              <a:rPr lang="ko-KR" altLang="en-US" dirty="0"/>
              <a:t> 프로젝트 관리</a:t>
            </a:r>
            <a:r>
              <a:rPr lang="en-US" altLang="ko-KR" dirty="0"/>
              <a:t>, </a:t>
            </a:r>
            <a:r>
              <a:rPr lang="ko-KR" altLang="en-US"/>
              <a:t>각 프로젝트 통합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보민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</a:p>
          <a:p>
            <a:pPr marL="0" indent="0">
              <a:buNone/>
            </a:pPr>
            <a:r>
              <a:rPr lang="ko-KR" altLang="en-US" dirty="0"/>
              <a:t>다빈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</a:p>
          <a:p>
            <a:pPr marL="0" indent="0">
              <a:buNone/>
            </a:pPr>
            <a:r>
              <a:rPr lang="ko-KR" altLang="en-US" dirty="0"/>
              <a:t>동현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6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72313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0106FB-18BF-4FAC-898B-0BD05A767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EF4D8353-D62B-401F-BC06-E86F56BFDE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272586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태현 </a:t>
            </a:r>
            <a:r>
              <a:rPr lang="en-US" altLang="ko-KR" dirty="0"/>
              <a:t>–</a:t>
            </a:r>
          </a:p>
          <a:p>
            <a:pPr marL="0" indent="0">
              <a:buNone/>
            </a:pPr>
            <a:r>
              <a:rPr lang="ko-KR" altLang="en-US" dirty="0"/>
              <a:t>종훈 </a:t>
            </a:r>
            <a:r>
              <a:rPr lang="en-US" altLang="ko-KR" dirty="0"/>
              <a:t>–</a:t>
            </a:r>
          </a:p>
          <a:p>
            <a:pPr marL="0" indent="0">
              <a:buNone/>
            </a:pPr>
            <a:r>
              <a:rPr lang="ko-KR" altLang="en-US" dirty="0"/>
              <a:t>찬영 </a:t>
            </a:r>
            <a:r>
              <a:rPr lang="en-US" altLang="ko-KR" dirty="0"/>
              <a:t>–</a:t>
            </a:r>
          </a:p>
          <a:p>
            <a:pPr marL="0" indent="0">
              <a:buNone/>
            </a:pPr>
            <a:r>
              <a:rPr lang="ko-KR" altLang="en-US" dirty="0"/>
              <a:t>보민 </a:t>
            </a:r>
            <a:r>
              <a:rPr lang="en-US" altLang="ko-KR" dirty="0"/>
              <a:t>–</a:t>
            </a:r>
          </a:p>
          <a:p>
            <a:pPr marL="0" indent="0">
              <a:buNone/>
            </a:pPr>
            <a:r>
              <a:rPr lang="ko-KR" altLang="en-US" dirty="0"/>
              <a:t>다빈 </a:t>
            </a:r>
            <a:r>
              <a:rPr lang="en-US" altLang="ko-KR" dirty="0"/>
              <a:t>–</a:t>
            </a:r>
          </a:p>
          <a:p>
            <a:pPr marL="0" indent="0">
              <a:buNone/>
            </a:pPr>
            <a:r>
              <a:rPr lang="ko-KR" altLang="en-US" dirty="0"/>
              <a:t>동현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481753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E8BCC-9A0F-4F40-9CD0-B3A2754A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3BCCC0-3D44-49FF-A7C4-9204B6A20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재난 상황 시</a:t>
            </a:r>
            <a:r>
              <a:rPr lang="en-US" altLang="ko-KR" dirty="0"/>
              <a:t>,</a:t>
            </a:r>
            <a:r>
              <a:rPr lang="ko-KR" altLang="en-US" dirty="0"/>
              <a:t> 건물 내 인원의 명수</a:t>
            </a:r>
            <a:r>
              <a:rPr lang="en-US" altLang="ko-KR" dirty="0"/>
              <a:t>,</a:t>
            </a:r>
            <a:r>
              <a:rPr lang="ko-KR" altLang="en-US" dirty="0"/>
              <a:t> 위치 등을 파악해 구조 작업의 효율 증대가 필요</a:t>
            </a:r>
            <a:endParaRPr lang="en-US" altLang="ko-KR" dirty="0"/>
          </a:p>
          <a:p>
            <a:r>
              <a:rPr lang="ko-KR" altLang="en-US" dirty="0"/>
              <a:t>얼굴인식만으로 </a:t>
            </a:r>
            <a:r>
              <a:rPr lang="ko-KR" altLang="en-US" dirty="0" err="1"/>
              <a:t>입출입</a:t>
            </a:r>
            <a:r>
              <a:rPr lang="ko-KR" altLang="en-US" dirty="0"/>
              <a:t> 관리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언택트</a:t>
            </a:r>
            <a:r>
              <a:rPr lang="ko-KR" altLang="en-US" dirty="0"/>
              <a:t> 시대가 도래하면서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비접촉</a:t>
            </a:r>
            <a:r>
              <a:rPr lang="ko-KR" altLang="en-US" dirty="0"/>
              <a:t> 방식의 보안 도구가 필요하다</a:t>
            </a:r>
            <a:endParaRPr lang="en-US" altLang="ko-KR" dirty="0"/>
          </a:p>
          <a:p>
            <a:r>
              <a:rPr lang="ko-KR" altLang="en-US" dirty="0"/>
              <a:t>폭력</a:t>
            </a:r>
            <a:r>
              <a:rPr lang="en-US" altLang="ko-KR" dirty="0"/>
              <a:t>,</a:t>
            </a:r>
            <a:r>
              <a:rPr lang="ko-KR" altLang="en-US" dirty="0"/>
              <a:t>절도와 같은 범죄 상황을 자동으로 인식하여 범죄 예방 및 빠른 대처를 가능케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실신과 같은 응급상황을 자동으로 인식 </a:t>
            </a:r>
            <a:r>
              <a:rPr lang="en-US" altLang="ko-KR" dirty="0"/>
              <a:t>-&gt;</a:t>
            </a:r>
            <a:r>
              <a:rPr lang="ko-KR" altLang="en-US" dirty="0"/>
              <a:t> 빠른 대처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상용화된 제품에 대해 차별점은 없지만</a:t>
            </a:r>
            <a:r>
              <a:rPr lang="en-US" altLang="ko-KR" b="1" dirty="0"/>
              <a:t>,</a:t>
            </a:r>
            <a:r>
              <a:rPr lang="ko-KR" altLang="en-US" b="1" dirty="0"/>
              <a:t> 통합에 의미를 둔다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b="1" dirty="0"/>
              <a:t>그래서 상용화된 제품에 준하게 만들어보았다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3308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72740-E43B-4E02-99E1-E8C99D178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</a:t>
            </a:r>
            <a:r>
              <a:rPr lang="en-US" altLang="ko-KR" dirty="0"/>
              <a:t>AI </a:t>
            </a:r>
            <a:r>
              <a:rPr lang="ko-KR" altLang="en-US" dirty="0"/>
              <a:t>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EC6B8E-A3E3-4FC5-919E-3B77296B3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Face identification (</a:t>
            </a:r>
            <a:r>
              <a:rPr lang="ko-KR" altLang="en-US" dirty="0"/>
              <a:t>얼굴 인식 </a:t>
            </a:r>
            <a:r>
              <a:rPr lang="en-US" altLang="ko-KR" dirty="0"/>
              <a:t>+</a:t>
            </a:r>
            <a:r>
              <a:rPr lang="ko-KR" altLang="en-US" dirty="0"/>
              <a:t> 누구의 얼굴인지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Object detection about human(</a:t>
            </a:r>
            <a:r>
              <a:rPr lang="ko-KR" altLang="en-US" dirty="0"/>
              <a:t>사람 인식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Violence</a:t>
            </a:r>
            <a:r>
              <a:rPr lang="ko-KR" altLang="en-US" dirty="0"/>
              <a:t> </a:t>
            </a:r>
            <a:r>
              <a:rPr lang="en-US" altLang="ko-KR" dirty="0"/>
              <a:t>detection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폭력상황 감지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그 외 추가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dirty="0"/>
              <a:t>Super</a:t>
            </a:r>
            <a:r>
              <a:rPr lang="ko-KR" altLang="en-US" dirty="0"/>
              <a:t> </a:t>
            </a:r>
            <a:r>
              <a:rPr lang="en-US" altLang="ko-KR" dirty="0"/>
              <a:t>resolution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저화질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고화질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Human identification (</a:t>
            </a:r>
            <a:r>
              <a:rPr lang="ko-KR" altLang="en-US" dirty="0"/>
              <a:t>사람 인식 </a:t>
            </a:r>
            <a:r>
              <a:rPr lang="en-US" altLang="ko-KR" dirty="0"/>
              <a:t>+</a:t>
            </a:r>
            <a:r>
              <a:rPr lang="ko-KR" altLang="en-US" dirty="0"/>
              <a:t> 누구인지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ko-KR" altLang="en-US" dirty="0"/>
              <a:t>사람 간의 거리 정보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9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9F794-9471-4F3F-8414-8417ED8B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2BB8245-215F-482C-95E5-C2F0B5C48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522" y="2624320"/>
            <a:ext cx="2887064" cy="4233680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E3932461-B687-4C92-AC1A-4B86302F555D}"/>
              </a:ext>
            </a:extLst>
          </p:cNvPr>
          <p:cNvGrpSpPr/>
          <p:nvPr/>
        </p:nvGrpSpPr>
        <p:grpSpPr>
          <a:xfrm>
            <a:off x="3894345" y="1880560"/>
            <a:ext cx="2814112" cy="4429820"/>
            <a:chOff x="3659506" y="1889186"/>
            <a:chExt cx="2814112" cy="442982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9F29582-4A78-469E-BE52-4FA2BBB9EE5F}"/>
                </a:ext>
              </a:extLst>
            </p:cNvPr>
            <p:cNvSpPr/>
            <p:nvPr/>
          </p:nvSpPr>
          <p:spPr>
            <a:xfrm>
              <a:off x="3659506" y="1889186"/>
              <a:ext cx="2814112" cy="44298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EFBC71-592D-4DB5-8B79-57AF78502AFA}"/>
                </a:ext>
              </a:extLst>
            </p:cNvPr>
            <p:cNvSpPr txBox="1"/>
            <p:nvPr/>
          </p:nvSpPr>
          <p:spPr>
            <a:xfrm>
              <a:off x="4860982" y="3437626"/>
              <a:ext cx="552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문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CAAF078-A29D-48AC-B8B4-C4ADF0CE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787" y="2037236"/>
            <a:ext cx="843597" cy="6788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84122A-D3BA-46C9-B59B-7E9E875098EF}"/>
              </a:ext>
            </a:extLst>
          </p:cNvPr>
          <p:cNvSpPr txBox="1"/>
          <p:nvPr/>
        </p:nvSpPr>
        <p:spPr>
          <a:xfrm>
            <a:off x="2956825" y="1788172"/>
            <a:ext cx="9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카메라</a:t>
            </a:r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E977917-1E46-4951-A875-2F6DA1CD3FBD}"/>
              </a:ext>
            </a:extLst>
          </p:cNvPr>
          <p:cNvCxnSpPr>
            <a:cxnSpLocks/>
          </p:cNvCxnSpPr>
          <p:nvPr/>
        </p:nvCxnSpPr>
        <p:spPr>
          <a:xfrm flipV="1">
            <a:off x="1820174" y="2157504"/>
            <a:ext cx="1409451" cy="466816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99A4290-C0FB-49AD-8383-AD7015713BE5}"/>
              </a:ext>
            </a:extLst>
          </p:cNvPr>
          <p:cNvCxnSpPr>
            <a:cxnSpLocks/>
          </p:cNvCxnSpPr>
          <p:nvPr/>
        </p:nvCxnSpPr>
        <p:spPr>
          <a:xfrm flipV="1">
            <a:off x="2372264" y="2420209"/>
            <a:ext cx="1166240" cy="1153911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713BB12-9300-41DA-B37D-214EA3EE4DA8}"/>
              </a:ext>
            </a:extLst>
          </p:cNvPr>
          <p:cNvSpPr txBox="1"/>
          <p:nvPr/>
        </p:nvSpPr>
        <p:spPr>
          <a:xfrm>
            <a:off x="2128436" y="2612420"/>
            <a:ext cx="1054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얼굴 인식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815912-EFB0-4FA8-A837-BD9B1C129FD8}"/>
              </a:ext>
            </a:extLst>
          </p:cNvPr>
          <p:cNvSpPr txBox="1"/>
          <p:nvPr/>
        </p:nvSpPr>
        <p:spPr>
          <a:xfrm>
            <a:off x="7064298" y="2037236"/>
            <a:ext cx="4698424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/>
              <a:t>얼굴 인식 후</a:t>
            </a:r>
            <a:r>
              <a:rPr lang="en-US" altLang="ko-KR" sz="1600" dirty="0"/>
              <a:t>,</a:t>
            </a:r>
            <a:r>
              <a:rPr lang="ko-KR" altLang="en-US" sz="1600" dirty="0"/>
              <a:t> 등록되어 있는 얼굴인지 확인 후 출입</a:t>
            </a:r>
            <a:endParaRPr lang="en-US" altLang="ko-KR" sz="1600" dirty="0"/>
          </a:p>
          <a:p>
            <a:pPr marL="342900" indent="-342900">
              <a:buAutoNum type="arabicPeriod"/>
            </a:pPr>
            <a:r>
              <a:rPr lang="ko-KR" altLang="en-US" sz="1600" dirty="0"/>
              <a:t> 기존 </a:t>
            </a:r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 프로젝트를 참고해서 개발할 예정 </a:t>
            </a:r>
            <a:r>
              <a:rPr lang="en-US" altLang="ko-KR" sz="1600" dirty="0"/>
              <a:t>(ex google</a:t>
            </a:r>
            <a:r>
              <a:rPr lang="ko-KR" altLang="en-US" sz="1600" dirty="0"/>
              <a:t> </a:t>
            </a:r>
            <a:r>
              <a:rPr lang="en-US" altLang="ko-KR" sz="1600" dirty="0" err="1"/>
              <a:t>facenet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코로나 시대에 </a:t>
            </a:r>
            <a:r>
              <a:rPr lang="ko-KR" altLang="en-US" sz="1600" dirty="0" err="1"/>
              <a:t>언택트</a:t>
            </a:r>
            <a:r>
              <a:rPr lang="ko-KR" altLang="en-US" sz="1600" dirty="0"/>
              <a:t> 방식의 보안 방식은 전염병 확산 방지에도 도움이 될 수 있음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r>
              <a:rPr lang="ko-KR" altLang="en-US" sz="1600" dirty="0"/>
              <a:t>없음</a:t>
            </a:r>
            <a:r>
              <a:rPr lang="en-US" altLang="ko-KR" sz="1600" dirty="0"/>
              <a:t>,</a:t>
            </a:r>
            <a:r>
              <a:rPr lang="ko-KR" altLang="en-US" sz="1600" dirty="0"/>
              <a:t> 누구나 할 수 </a:t>
            </a:r>
            <a:r>
              <a:rPr lang="ko-KR" altLang="en-US" sz="1600" dirty="0" err="1"/>
              <a:t>있는거임</a:t>
            </a:r>
            <a:endParaRPr lang="en-US" altLang="ko-KR" sz="1600" dirty="0"/>
          </a:p>
          <a:p>
            <a:r>
              <a:rPr lang="ko-KR" altLang="en-US" sz="1600" dirty="0"/>
              <a:t>부정행위 감지 </a:t>
            </a:r>
            <a:r>
              <a:rPr lang="ko-KR" altLang="en-US" sz="1600" dirty="0" err="1">
                <a:hlinkClick r:id="rId4"/>
              </a:rPr>
              <a:t>플젝</a:t>
            </a:r>
            <a:r>
              <a:rPr lang="ko-KR" altLang="en-US" sz="1600" dirty="0" err="1"/>
              <a:t>에서</a:t>
            </a:r>
            <a:r>
              <a:rPr lang="ko-KR" altLang="en-US" sz="1600" dirty="0"/>
              <a:t> 사용했음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7398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85553-8268-48C2-B419-0979A3E7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  <a:r>
              <a:rPr lang="en-US" altLang="ko-KR" dirty="0"/>
              <a:t>-</a:t>
            </a:r>
            <a:r>
              <a:rPr lang="ko-KR" altLang="en-US" dirty="0"/>
              <a:t>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16E532-DDB4-4529-B57C-BE6AF62DE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1451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기본적으로</a:t>
            </a:r>
            <a:r>
              <a:rPr lang="en-US" altLang="ko-KR" sz="1600" dirty="0"/>
              <a:t>,</a:t>
            </a:r>
            <a:r>
              <a:rPr lang="ko-KR" altLang="en-US" sz="1600" dirty="0"/>
              <a:t> 예를 들어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[</a:t>
            </a:r>
            <a:r>
              <a:rPr lang="ko-KR" altLang="en-US" sz="1600" dirty="0"/>
              <a:t>찬영</a:t>
            </a:r>
            <a:r>
              <a:rPr lang="en-US" altLang="ko-KR" sz="1600" dirty="0"/>
              <a:t>,</a:t>
            </a:r>
            <a:r>
              <a:rPr lang="ko-KR" altLang="en-US" sz="1600" dirty="0"/>
              <a:t> 태현</a:t>
            </a:r>
            <a:r>
              <a:rPr lang="en-US" altLang="ko-KR" sz="1600" dirty="0"/>
              <a:t>,</a:t>
            </a:r>
            <a:r>
              <a:rPr lang="ko-KR" altLang="en-US" sz="1600" dirty="0"/>
              <a:t> 보민</a:t>
            </a:r>
            <a:r>
              <a:rPr lang="en-US" altLang="ko-KR" sz="1600" dirty="0"/>
              <a:t>] </a:t>
            </a:r>
            <a:r>
              <a:rPr lang="ko-KR" altLang="en-US" sz="1600" dirty="0"/>
              <a:t>의 사진 다수를 미리 확보 한 후</a:t>
            </a:r>
            <a:r>
              <a:rPr lang="en-US" altLang="ko-KR" sz="1600" dirty="0"/>
              <a:t>,</a:t>
            </a:r>
            <a:r>
              <a:rPr lang="ko-KR" altLang="en-US" sz="1600" dirty="0"/>
              <a:t> 학습 시켜서 </a:t>
            </a:r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을 진행한다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아래의 경우</a:t>
            </a:r>
            <a:r>
              <a:rPr lang="en-US" altLang="ko-KR" sz="1600" dirty="0"/>
              <a:t>, </a:t>
            </a:r>
            <a:r>
              <a:rPr lang="ko-KR" altLang="en-US" sz="1600" dirty="0"/>
              <a:t>최근 시도해본 </a:t>
            </a:r>
            <a:r>
              <a:rPr lang="ko-KR" altLang="en-US" sz="1600" dirty="0">
                <a:hlinkClick r:id="rId2"/>
              </a:rPr>
              <a:t>프로젝트</a:t>
            </a:r>
            <a:r>
              <a:rPr lang="ko-KR" altLang="en-US" sz="1600" dirty="0"/>
              <a:t> 인데</a:t>
            </a:r>
            <a:r>
              <a:rPr lang="en-US" altLang="ko-KR" sz="1600" dirty="0"/>
              <a:t>,</a:t>
            </a:r>
            <a:r>
              <a:rPr lang="ko-KR" altLang="en-US" sz="1600" dirty="0"/>
              <a:t>  학습이 잘 </a:t>
            </a:r>
            <a:r>
              <a:rPr lang="ko-KR" altLang="en-US" sz="1600" dirty="0" err="1"/>
              <a:t>안되서</a:t>
            </a:r>
            <a:r>
              <a:rPr lang="ko-KR" altLang="en-US" sz="1600" dirty="0"/>
              <a:t> </a:t>
            </a:r>
            <a:r>
              <a:rPr lang="en-US" altLang="ko-KR" sz="1600" dirty="0" err="1"/>
              <a:t>justin</a:t>
            </a:r>
            <a:r>
              <a:rPr lang="ko-KR" altLang="en-US" sz="1600" dirty="0"/>
              <a:t>이라는 사람으로 </a:t>
            </a:r>
            <a:r>
              <a:rPr lang="en-US" altLang="ko-KR" sz="1600" dirty="0"/>
              <a:t>id</a:t>
            </a:r>
            <a:r>
              <a:rPr lang="ko-KR" altLang="en-US" sz="1600" dirty="0"/>
              <a:t>가 인식된다</a:t>
            </a:r>
            <a:r>
              <a:rPr lang="en-US" altLang="ko-KR" sz="1600" dirty="0"/>
              <a:t>.</a:t>
            </a:r>
            <a:r>
              <a:rPr lang="ko-KR" altLang="en-US" sz="1600" dirty="0"/>
              <a:t> 좀 더 </a:t>
            </a:r>
            <a:r>
              <a:rPr lang="en-US" altLang="ko-KR" sz="1600" dirty="0"/>
              <a:t>face detect</a:t>
            </a:r>
            <a:r>
              <a:rPr lang="ko-KR" altLang="en-US" sz="1600" dirty="0"/>
              <a:t>와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이 잘되는 모델로 </a:t>
            </a:r>
            <a:r>
              <a:rPr lang="ko-KR" altLang="en-US" sz="1600" dirty="0" err="1"/>
              <a:t>교체해야할</a:t>
            </a:r>
            <a:r>
              <a:rPr lang="ko-KR" altLang="en-US" sz="1600" dirty="0"/>
              <a:t> 것 같다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 </a:t>
            </a:r>
            <a:r>
              <a:rPr lang="en-US" altLang="ko-KR" sz="1600" dirty="0"/>
              <a:t>ex: </a:t>
            </a:r>
            <a:r>
              <a:rPr lang="en-US" altLang="ko-KR" sz="1600" dirty="0" err="1"/>
              <a:t>keras</a:t>
            </a:r>
            <a:r>
              <a:rPr lang="en-US" altLang="ko-KR" sz="1600" dirty="0"/>
              <a:t> </a:t>
            </a:r>
            <a:r>
              <a:rPr lang="en-US" altLang="ko-KR" sz="1600" dirty="0" err="1"/>
              <a:t>facenet</a:t>
            </a:r>
            <a:r>
              <a:rPr lang="en-US" altLang="ko-KR" sz="1600" dirty="0"/>
              <a:t>)</a:t>
            </a:r>
          </a:p>
          <a:p>
            <a:r>
              <a:rPr lang="ko-KR" altLang="en-US" sz="1600" dirty="0"/>
              <a:t>카메라를 이용해서</a:t>
            </a:r>
            <a:r>
              <a:rPr lang="en-US" altLang="ko-KR" sz="1600" dirty="0"/>
              <a:t>,</a:t>
            </a:r>
            <a:r>
              <a:rPr lang="ko-KR" altLang="en-US" sz="1600" dirty="0"/>
              <a:t> 사람의 얼굴을 인식한 후</a:t>
            </a:r>
            <a:r>
              <a:rPr lang="en-US" altLang="ko-KR" sz="1600" dirty="0"/>
              <a:t>,</a:t>
            </a:r>
            <a:r>
              <a:rPr lang="ko-KR" altLang="en-US" sz="1600" dirty="0"/>
              <a:t> 그 사람이 기존에 저장되어 있던 사람인지</a:t>
            </a:r>
            <a:r>
              <a:rPr lang="en-US" altLang="ko-KR" sz="1600" dirty="0"/>
              <a:t>,</a:t>
            </a:r>
            <a:r>
              <a:rPr lang="ko-KR" altLang="en-US" sz="1600" dirty="0"/>
              <a:t> 아니면 외부인인지를 판단하여 출입구 보안을 관리한다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507E29-9501-4323-9AA6-44FA9FA7A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005" y="3967076"/>
            <a:ext cx="3257168" cy="26960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3605894-091A-4B24-9ED1-58982C424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887" y="4041105"/>
            <a:ext cx="5989337" cy="25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9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57664-4908-422C-9068-27D349C4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(map)</a:t>
            </a:r>
            <a:endParaRPr lang="ko-KR" altLang="en-US" dirty="0"/>
          </a:p>
        </p:txBody>
      </p:sp>
      <p:pic>
        <p:nvPicPr>
          <p:cNvPr id="1026" name="Picture 2" descr="안전관리실 보도자료(2017.2.28) - 제주특별자치도">
            <a:extLst>
              <a:ext uri="{FF2B5EF4-FFF2-40B4-BE49-F238E27FC236}">
                <a16:creationId xmlns:a16="http://schemas.microsoft.com/office/drawing/2014/main" id="{E7B1BF86-FC55-4C8F-9D2A-07889F36F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180" y="3575531"/>
            <a:ext cx="4686782" cy="263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EDB32-851A-4EF6-A79F-FAC56E1B8057}"/>
              </a:ext>
            </a:extLst>
          </p:cNvPr>
          <p:cNvSpPr txBox="1"/>
          <p:nvPr/>
        </p:nvSpPr>
        <p:spPr>
          <a:xfrm>
            <a:off x="838201" y="1690688"/>
            <a:ext cx="525779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화재</a:t>
            </a:r>
            <a:r>
              <a:rPr lang="en-US" altLang="ko-KR" sz="1600" dirty="0"/>
              <a:t>,</a:t>
            </a:r>
            <a:r>
              <a:rPr lang="ko-KR" altLang="en-US" sz="1600" dirty="0"/>
              <a:t> 지진 등 응급상황 발생시 건물 내 구조 작업이 필요하다 이 때</a:t>
            </a:r>
            <a:r>
              <a:rPr lang="en-US" altLang="ko-KR" sz="1600" dirty="0"/>
              <a:t>,</a:t>
            </a:r>
            <a:r>
              <a:rPr lang="ko-KR" altLang="en-US" sz="1600" dirty="0"/>
              <a:t> 내부 잔여 인원의 위치와 인원수를 직관적으로 빠르게 파악할 수 있다면 구조 작업의 효율을 크게 </a:t>
            </a:r>
            <a:r>
              <a:rPr lang="ko-KR" altLang="en-US" sz="1600" dirty="0" err="1"/>
              <a:t>증대시킬</a:t>
            </a:r>
            <a:r>
              <a:rPr lang="ko-KR" altLang="en-US" sz="1600" dirty="0"/>
              <a:t> 수 </a:t>
            </a:r>
            <a:r>
              <a:rPr lang="ko-KR" altLang="en-US" sz="1600" dirty="0" err="1"/>
              <a:t>있을것이다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대형 건물의  경우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CCTV</a:t>
            </a:r>
            <a:r>
              <a:rPr lang="ko-KR" altLang="en-US" sz="1600" dirty="0"/>
              <a:t> 영상 만으로는 전체적인 상황을 직관적으로  파악하기 어려우므로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GUI</a:t>
            </a:r>
            <a:r>
              <a:rPr lang="ko-KR" altLang="en-US" sz="1600" dirty="0"/>
              <a:t>를 활용하여 위치와 인원수</a:t>
            </a:r>
            <a:r>
              <a:rPr lang="en-US" altLang="ko-KR" sz="1600" dirty="0"/>
              <a:t>,</a:t>
            </a:r>
            <a:r>
              <a:rPr lang="ko-KR" altLang="en-US" sz="1600" dirty="0"/>
              <a:t> 상황을 파악할 수 있어야 한다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또한 폭력 상황</a:t>
            </a:r>
            <a:r>
              <a:rPr lang="en-US" altLang="ko-KR" sz="1600" dirty="0"/>
              <a:t>,</a:t>
            </a:r>
            <a:r>
              <a:rPr lang="ko-KR" altLang="en-US" sz="1600" dirty="0"/>
              <a:t> 응급 상황 등을 감지하여 빠른 대응 통해 문제를 해결하고</a:t>
            </a:r>
            <a:r>
              <a:rPr lang="en-US" altLang="ko-KR" sz="1600" dirty="0"/>
              <a:t>,</a:t>
            </a:r>
            <a:r>
              <a:rPr lang="ko-KR" altLang="en-US" sz="1600" dirty="0"/>
              <a:t> 경찰</a:t>
            </a:r>
            <a:r>
              <a:rPr lang="en-US" altLang="ko-KR" sz="1600" dirty="0"/>
              <a:t>,</a:t>
            </a:r>
            <a:r>
              <a:rPr lang="ko-KR" altLang="en-US" sz="1600" dirty="0"/>
              <a:t> 병원과 바로 연결이 되게 하는 방안까지 고려할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A55919-4AC5-4A2A-A32B-76C7E9DFA002}"/>
              </a:ext>
            </a:extLst>
          </p:cNvPr>
          <p:cNvSpPr/>
          <p:nvPr/>
        </p:nvSpPr>
        <p:spPr>
          <a:xfrm>
            <a:off x="5970610" y="1690688"/>
            <a:ext cx="5936240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endParaRPr lang="en-US" altLang="ko-KR" sz="1400" b="1" dirty="0"/>
          </a:p>
          <a:p>
            <a:r>
              <a:rPr lang="ko-KR" altLang="en-US" b="1" dirty="0"/>
              <a:t> </a:t>
            </a:r>
            <a:r>
              <a:rPr lang="ko-KR" altLang="en-US" sz="1600" dirty="0"/>
              <a:t>기존 프로젝트에서 카메라로 위치정보를 얻는다는 아이디어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 또한 그걸 </a:t>
            </a:r>
            <a:r>
              <a:rPr lang="en-US" altLang="ko-KR" sz="1600" dirty="0" err="1"/>
              <a:t>gui</a:t>
            </a:r>
            <a:r>
              <a:rPr lang="ko-KR" altLang="en-US" sz="1600" dirty="0"/>
              <a:t>로 표현한 경우는 없었다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상용화된 제품을 본적은 없는데 아마도 있겠지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퀄은</a:t>
            </a:r>
            <a:r>
              <a:rPr lang="ko-KR" altLang="en-US" sz="1600" dirty="0"/>
              <a:t> 그에 비해</a:t>
            </a:r>
            <a:endParaRPr lang="en-US" altLang="ko-KR" sz="1600" dirty="0"/>
          </a:p>
          <a:p>
            <a:r>
              <a:rPr lang="ko-KR" altLang="en-US" sz="1600" dirty="0"/>
              <a:t>훨씬 </a:t>
            </a:r>
            <a:r>
              <a:rPr lang="ko-KR" altLang="en-US" sz="1600" dirty="0" err="1"/>
              <a:t>떨어질것이다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DA0331-ACF4-4619-8F7E-2818AEEDFC68}"/>
              </a:ext>
            </a:extLst>
          </p:cNvPr>
          <p:cNvSpPr txBox="1"/>
          <p:nvPr/>
        </p:nvSpPr>
        <p:spPr>
          <a:xfrm>
            <a:off x="7783372" y="6262042"/>
            <a:ext cx="2067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상황실 상태</a:t>
            </a:r>
          </a:p>
        </p:txBody>
      </p:sp>
    </p:spTree>
    <p:extLst>
      <p:ext uri="{BB962C8B-B14F-4D97-AF65-F5344CB8AC3E}">
        <p14:creationId xmlns:p14="http://schemas.microsoft.com/office/powerpoint/2010/main" val="1399671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57664-4908-422C-9068-27D349C4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사람 수 세기 및 위치 대충 예상 기능을 이용한 재난 상황 보조 지도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556DDC8-0E65-47A8-B03E-C5C0651DB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54" y="1939752"/>
            <a:ext cx="612478" cy="4928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435852-4E11-410D-8B57-C24F997D0B34}"/>
              </a:ext>
            </a:extLst>
          </p:cNvPr>
          <p:cNvSpPr txBox="1"/>
          <p:nvPr/>
        </p:nvSpPr>
        <p:spPr>
          <a:xfrm>
            <a:off x="1148123" y="1690688"/>
            <a:ext cx="90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CCTV</a:t>
            </a:r>
            <a:endParaRPr lang="ko-KR" altLang="en-US" sz="1400" dirty="0"/>
          </a:p>
        </p:txBody>
      </p:sp>
      <p:sp>
        <p:nvSpPr>
          <p:cNvPr id="4" name="L 도형 3">
            <a:extLst>
              <a:ext uri="{FF2B5EF4-FFF2-40B4-BE49-F238E27FC236}">
                <a16:creationId xmlns:a16="http://schemas.microsoft.com/office/drawing/2014/main" id="{3FAD918F-B8B5-4068-9FDD-31C8692A6153}"/>
              </a:ext>
            </a:extLst>
          </p:cNvPr>
          <p:cNvSpPr/>
          <p:nvPr/>
        </p:nvSpPr>
        <p:spPr>
          <a:xfrm>
            <a:off x="967173" y="2493727"/>
            <a:ext cx="4206815" cy="3674853"/>
          </a:xfrm>
          <a:prstGeom prst="corner">
            <a:avLst>
              <a:gd name="adj1" fmla="val 26994"/>
              <a:gd name="adj2" fmla="val 26594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81E9BFD-8539-4592-8D18-BA3C623ADB70}"/>
              </a:ext>
            </a:extLst>
          </p:cNvPr>
          <p:cNvCxnSpPr>
            <a:cxnSpLocks/>
          </p:cNvCxnSpPr>
          <p:nvPr/>
        </p:nvCxnSpPr>
        <p:spPr>
          <a:xfrm flipV="1">
            <a:off x="608382" y="2306822"/>
            <a:ext cx="537251" cy="2545117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E95F729-7F92-44C1-A82D-AFDD077AF368}"/>
              </a:ext>
            </a:extLst>
          </p:cNvPr>
          <p:cNvCxnSpPr>
            <a:cxnSpLocks/>
          </p:cNvCxnSpPr>
          <p:nvPr/>
        </p:nvCxnSpPr>
        <p:spPr>
          <a:xfrm flipH="1" flipV="1">
            <a:off x="1724861" y="2323494"/>
            <a:ext cx="541655" cy="2467336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F6701EA6-01AD-4E7C-A28B-EC4F2AAA8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3" y="5513754"/>
            <a:ext cx="612478" cy="4928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514C11-CA65-414A-B883-E9F22B4DD241}"/>
              </a:ext>
            </a:extLst>
          </p:cNvPr>
          <p:cNvSpPr txBox="1"/>
          <p:nvPr/>
        </p:nvSpPr>
        <p:spPr>
          <a:xfrm>
            <a:off x="280912" y="5264690"/>
            <a:ext cx="90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CCTV</a:t>
            </a:r>
            <a:endParaRPr lang="ko-KR" altLang="en-US" sz="1400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85AFA0B-FEAB-4A34-A0B8-C88B2F7219DB}"/>
              </a:ext>
            </a:extLst>
          </p:cNvPr>
          <p:cNvCxnSpPr>
            <a:cxnSpLocks/>
            <a:endCxn id="14" idx="2"/>
          </p:cNvCxnSpPr>
          <p:nvPr/>
        </p:nvCxnSpPr>
        <p:spPr>
          <a:xfrm flipH="1" flipV="1">
            <a:off x="608382" y="6006620"/>
            <a:ext cx="3921597" cy="506441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C5CEF55-762A-4F18-BC76-EAF1A7C6F9EE}"/>
              </a:ext>
            </a:extLst>
          </p:cNvPr>
          <p:cNvCxnSpPr>
            <a:cxnSpLocks/>
          </p:cNvCxnSpPr>
          <p:nvPr/>
        </p:nvCxnSpPr>
        <p:spPr>
          <a:xfrm flipH="1">
            <a:off x="482489" y="4851939"/>
            <a:ext cx="4047490" cy="661815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4" name="내용 개체 틀 5">
            <a:extLst>
              <a:ext uri="{FF2B5EF4-FFF2-40B4-BE49-F238E27FC236}">
                <a16:creationId xmlns:a16="http://schemas.microsoft.com/office/drawing/2014/main" id="{646B9BF5-EA5D-4B05-B750-0EBEFE7D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0347" y="3210958"/>
            <a:ext cx="472172" cy="692408"/>
          </a:xfrm>
          <a:prstGeom prst="rect">
            <a:avLst/>
          </a:prstGeom>
        </p:spPr>
      </p:pic>
      <p:pic>
        <p:nvPicPr>
          <p:cNvPr id="26" name="내용 개체 틀 5">
            <a:extLst>
              <a:ext uri="{FF2B5EF4-FFF2-40B4-BE49-F238E27FC236}">
                <a16:creationId xmlns:a16="http://schemas.microsoft.com/office/drawing/2014/main" id="{199CD81F-BCC5-44A6-B65A-19588AEE9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599" y="3457391"/>
            <a:ext cx="472172" cy="692408"/>
          </a:xfrm>
          <a:prstGeom prst="rect">
            <a:avLst/>
          </a:prstGeom>
        </p:spPr>
      </p:pic>
      <p:pic>
        <p:nvPicPr>
          <p:cNvPr id="27" name="내용 개체 틀 5">
            <a:extLst>
              <a:ext uri="{FF2B5EF4-FFF2-40B4-BE49-F238E27FC236}">
                <a16:creationId xmlns:a16="http://schemas.microsoft.com/office/drawing/2014/main" id="{26C79007-A7C6-4DD1-B65F-DA65ED46D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28112">
            <a:off x="2834495" y="5190246"/>
            <a:ext cx="472172" cy="692408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529D32F-013F-4209-B902-D151CFF3AF93}"/>
              </a:ext>
            </a:extLst>
          </p:cNvPr>
          <p:cNvCxnSpPr>
            <a:cxnSpLocks/>
          </p:cNvCxnSpPr>
          <p:nvPr/>
        </p:nvCxnSpPr>
        <p:spPr>
          <a:xfrm flipH="1">
            <a:off x="3017541" y="4221947"/>
            <a:ext cx="88857" cy="113126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21219D-1D9D-435A-AEDB-0D17D4EAAD91}"/>
              </a:ext>
            </a:extLst>
          </p:cNvPr>
          <p:cNvSpPr txBox="1"/>
          <p:nvPr/>
        </p:nvSpPr>
        <p:spPr>
          <a:xfrm>
            <a:off x="2569180" y="3899235"/>
            <a:ext cx="1379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쓰러진 사람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FDD6728B-DC88-4059-A136-CBFA3ADA9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930" y="5220453"/>
            <a:ext cx="862821" cy="67763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E3E631E-1E76-4A46-A63E-06D094A30EBA}"/>
              </a:ext>
            </a:extLst>
          </p:cNvPr>
          <p:cNvSpPr txBox="1"/>
          <p:nvPr/>
        </p:nvSpPr>
        <p:spPr>
          <a:xfrm>
            <a:off x="4011263" y="4111144"/>
            <a:ext cx="1521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싸우는 사람들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755275D-4369-47AF-B990-229AADC0AA70}"/>
              </a:ext>
            </a:extLst>
          </p:cNvPr>
          <p:cNvCxnSpPr>
            <a:cxnSpLocks/>
          </p:cNvCxnSpPr>
          <p:nvPr/>
        </p:nvCxnSpPr>
        <p:spPr>
          <a:xfrm flipH="1">
            <a:off x="4529979" y="4500430"/>
            <a:ext cx="180347" cy="76426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F521BBDC-A19A-4573-BB13-ECD18196F406}"/>
              </a:ext>
            </a:extLst>
          </p:cNvPr>
          <p:cNvSpPr/>
          <p:nvPr/>
        </p:nvSpPr>
        <p:spPr>
          <a:xfrm>
            <a:off x="914621" y="3106202"/>
            <a:ext cx="1035964" cy="1043597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058E020-1159-4C17-82DB-DCCC83B7322D}"/>
              </a:ext>
            </a:extLst>
          </p:cNvPr>
          <p:cNvCxnSpPr>
            <a:cxnSpLocks/>
          </p:cNvCxnSpPr>
          <p:nvPr/>
        </p:nvCxnSpPr>
        <p:spPr>
          <a:xfrm flipH="1">
            <a:off x="1967203" y="2697515"/>
            <a:ext cx="816425" cy="688909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17E500E-C61E-4CB7-B30D-95A04305F0EB}"/>
              </a:ext>
            </a:extLst>
          </p:cNvPr>
          <p:cNvSpPr txBox="1"/>
          <p:nvPr/>
        </p:nvSpPr>
        <p:spPr>
          <a:xfrm>
            <a:off x="2246409" y="2374803"/>
            <a:ext cx="102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</a:t>
            </a:r>
            <a:r>
              <a:rPr lang="ko-KR" altLang="en-US" sz="1600" dirty="0"/>
              <a:t>명 있다</a:t>
            </a:r>
          </a:p>
        </p:txBody>
      </p:sp>
      <p:sp>
        <p:nvSpPr>
          <p:cNvPr id="44" name="L 도형 43">
            <a:extLst>
              <a:ext uri="{FF2B5EF4-FFF2-40B4-BE49-F238E27FC236}">
                <a16:creationId xmlns:a16="http://schemas.microsoft.com/office/drawing/2014/main" id="{DA4648B8-64BA-48CB-B73F-C8BCAFBC1243}"/>
              </a:ext>
            </a:extLst>
          </p:cNvPr>
          <p:cNvSpPr/>
          <p:nvPr/>
        </p:nvSpPr>
        <p:spPr>
          <a:xfrm>
            <a:off x="7224356" y="2442994"/>
            <a:ext cx="4206815" cy="3674853"/>
          </a:xfrm>
          <a:prstGeom prst="corner">
            <a:avLst>
              <a:gd name="adj1" fmla="val 26994"/>
              <a:gd name="adj2" fmla="val 26594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9DF9B222-90CB-4113-BCF7-4666E92D23D4}"/>
              </a:ext>
            </a:extLst>
          </p:cNvPr>
          <p:cNvSpPr/>
          <p:nvPr/>
        </p:nvSpPr>
        <p:spPr>
          <a:xfrm>
            <a:off x="5666732" y="3408941"/>
            <a:ext cx="960992" cy="1404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CA8E321-4F2D-4329-88A6-B410A6430459}"/>
              </a:ext>
            </a:extLst>
          </p:cNvPr>
          <p:cNvSpPr/>
          <p:nvPr/>
        </p:nvSpPr>
        <p:spPr>
          <a:xfrm>
            <a:off x="7519595" y="3181023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41AF7C8D-B9B8-4634-AA6E-2ABFE8578294}"/>
              </a:ext>
            </a:extLst>
          </p:cNvPr>
          <p:cNvSpPr/>
          <p:nvPr/>
        </p:nvSpPr>
        <p:spPr>
          <a:xfrm>
            <a:off x="7717715" y="333618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8F0A7DB2-0B1E-4DAF-9EF6-696C6DD2C4CF}"/>
              </a:ext>
            </a:extLst>
          </p:cNvPr>
          <p:cNvSpPr/>
          <p:nvPr/>
        </p:nvSpPr>
        <p:spPr>
          <a:xfrm>
            <a:off x="9252459" y="5513754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074E8182-F110-4F21-9F58-5C3B93E14956}"/>
              </a:ext>
            </a:extLst>
          </p:cNvPr>
          <p:cNvSpPr/>
          <p:nvPr/>
        </p:nvSpPr>
        <p:spPr>
          <a:xfrm>
            <a:off x="10576560" y="5559268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52C861D7-5667-4375-A908-7D8A511D2899}"/>
              </a:ext>
            </a:extLst>
          </p:cNvPr>
          <p:cNvSpPr/>
          <p:nvPr/>
        </p:nvSpPr>
        <p:spPr>
          <a:xfrm>
            <a:off x="10842500" y="5536450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011A07B3-7639-491F-BE79-6799AB1B92AC}"/>
              </a:ext>
            </a:extLst>
          </p:cNvPr>
          <p:cNvSpPr/>
          <p:nvPr/>
        </p:nvSpPr>
        <p:spPr>
          <a:xfrm>
            <a:off x="10354567" y="5206801"/>
            <a:ext cx="906991" cy="873812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990E1CB-2821-425E-AE73-8BFFC0E405F0}"/>
              </a:ext>
            </a:extLst>
          </p:cNvPr>
          <p:cNvSpPr txBox="1"/>
          <p:nvPr/>
        </p:nvSpPr>
        <p:spPr>
          <a:xfrm>
            <a:off x="10231657" y="4790887"/>
            <a:ext cx="1265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폭력 감지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6E60615-1CE7-49AF-9A56-21CC56B640E9}"/>
              </a:ext>
            </a:extLst>
          </p:cNvPr>
          <p:cNvSpPr txBox="1"/>
          <p:nvPr/>
        </p:nvSpPr>
        <p:spPr>
          <a:xfrm>
            <a:off x="8500456" y="4787577"/>
            <a:ext cx="1584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응급상황 </a:t>
            </a:r>
            <a:r>
              <a:rPr lang="ko-KR" altLang="en-US" sz="1600" dirty="0"/>
              <a:t>감지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1FB21F20-B133-4D4E-9DDA-2D5C4032E6DE}"/>
              </a:ext>
            </a:extLst>
          </p:cNvPr>
          <p:cNvSpPr/>
          <p:nvPr/>
        </p:nvSpPr>
        <p:spPr>
          <a:xfrm>
            <a:off x="8977127" y="5264690"/>
            <a:ext cx="744513" cy="774582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6724BF-927F-45E1-8E10-41B650A4C912}"/>
              </a:ext>
            </a:extLst>
          </p:cNvPr>
          <p:cNvSpPr txBox="1"/>
          <p:nvPr/>
        </p:nvSpPr>
        <p:spPr>
          <a:xfrm>
            <a:off x="2124443" y="6457098"/>
            <a:ext cx="246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실제 상황 묘사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E612BE-C180-4566-9C52-68281B12DC6C}"/>
              </a:ext>
            </a:extLst>
          </p:cNvPr>
          <p:cNvSpPr txBox="1"/>
          <p:nvPr/>
        </p:nvSpPr>
        <p:spPr>
          <a:xfrm>
            <a:off x="6237755" y="6423107"/>
            <a:ext cx="589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CCTV </a:t>
            </a:r>
            <a:r>
              <a:rPr lang="ko-KR" altLang="en-US" sz="2400" b="1" dirty="0"/>
              <a:t>정보를 이용하여 지도에 표시</a:t>
            </a:r>
            <a:r>
              <a:rPr lang="en-US" altLang="ko-KR" sz="2400" b="1" dirty="0"/>
              <a:t>(GUI)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74257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9C7E7-CA25-470D-AE26-34213CB5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 - </a:t>
            </a:r>
            <a:r>
              <a:rPr lang="ko-KR" altLang="en-US" dirty="0"/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55D91E5-1E60-4F68-8D75-0DEF4C250890}"/>
              </a:ext>
            </a:extLst>
          </p:cNvPr>
          <p:cNvSpPr/>
          <p:nvPr/>
        </p:nvSpPr>
        <p:spPr>
          <a:xfrm>
            <a:off x="8548322" y="1985751"/>
            <a:ext cx="1736202" cy="4224760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E98E09C-10FD-4FB8-9D6C-07C347C97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240" y="2915255"/>
            <a:ext cx="5802076" cy="3295256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AF47971E-FE1D-4D98-91A4-9DDAA7F61324}"/>
              </a:ext>
            </a:extLst>
          </p:cNvPr>
          <p:cNvSpPr/>
          <p:nvPr/>
        </p:nvSpPr>
        <p:spPr>
          <a:xfrm>
            <a:off x="6993153" y="3820226"/>
            <a:ext cx="960992" cy="1404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1CEAECD-1286-4194-9124-576CAED16001}"/>
              </a:ext>
            </a:extLst>
          </p:cNvPr>
          <p:cNvSpPr/>
          <p:nvPr/>
        </p:nvSpPr>
        <p:spPr>
          <a:xfrm>
            <a:off x="8875955" y="495401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8956955-B24F-4636-9234-A3AAE7BEBDD7}"/>
              </a:ext>
            </a:extLst>
          </p:cNvPr>
          <p:cNvSpPr/>
          <p:nvPr/>
        </p:nvSpPr>
        <p:spPr>
          <a:xfrm>
            <a:off x="9265816" y="559060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C5D87CF-B1E3-44C5-9FCF-96A6FE13C8E0}"/>
              </a:ext>
            </a:extLst>
          </p:cNvPr>
          <p:cNvSpPr/>
          <p:nvPr/>
        </p:nvSpPr>
        <p:spPr>
          <a:xfrm>
            <a:off x="9828455" y="436727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18F0133-2A57-4BD4-A409-89CB7CD0C773}"/>
              </a:ext>
            </a:extLst>
          </p:cNvPr>
          <p:cNvSpPr/>
          <p:nvPr/>
        </p:nvSpPr>
        <p:spPr>
          <a:xfrm>
            <a:off x="8951258" y="256133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BD7EEC03-7EFB-467B-B3CD-0DCACBE5C9E4}"/>
              </a:ext>
            </a:extLst>
          </p:cNvPr>
          <p:cNvSpPr txBox="1">
            <a:spLocks/>
          </p:cNvSpPr>
          <p:nvPr/>
        </p:nvSpPr>
        <p:spPr>
          <a:xfrm>
            <a:off x="838200" y="1704861"/>
            <a:ext cx="10515600" cy="561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/>
              <a:t>어떻게</a:t>
            </a:r>
            <a:r>
              <a:rPr lang="en-US" altLang="ko-KR" sz="1600" dirty="0"/>
              <a:t>?</a:t>
            </a:r>
            <a:r>
              <a:rPr lang="ko-KR" altLang="en-US" sz="1600" dirty="0"/>
              <a:t> </a:t>
            </a:r>
            <a:r>
              <a:rPr lang="en-US" altLang="ko-KR" sz="1600" dirty="0"/>
              <a:t>YOLO</a:t>
            </a:r>
            <a:r>
              <a:rPr lang="ko-KR" altLang="en-US" sz="1600" dirty="0"/>
              <a:t>에서 산출되는 꼭지점 좌표와 </a:t>
            </a:r>
            <a:r>
              <a:rPr lang="en-US" altLang="ko-KR" sz="1600" dirty="0"/>
              <a:t>box</a:t>
            </a:r>
            <a:r>
              <a:rPr lang="ko-KR" altLang="en-US" sz="1600" dirty="0"/>
              <a:t>의 가로 세로 크기를 이용해서 거리</a:t>
            </a:r>
            <a:r>
              <a:rPr lang="en-US" altLang="ko-KR" sz="1600" dirty="0"/>
              <a:t>,</a:t>
            </a:r>
            <a:r>
              <a:rPr lang="ko-KR" altLang="en-US" sz="1600" dirty="0"/>
              <a:t> 좌우 위치를 계산하는 공식을 우리가 만들어야 한다</a:t>
            </a:r>
            <a:r>
              <a:rPr lang="en-US" altLang="ko-KR" sz="1600" dirty="0"/>
              <a:t>.</a:t>
            </a:r>
            <a:r>
              <a:rPr lang="ko-KR" altLang="en-US" sz="1600" dirty="0"/>
              <a:t> 굳이 정확할 필욘 없다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5CC00-71D7-4096-BAD0-B9AD2051D07E}"/>
              </a:ext>
            </a:extLst>
          </p:cNvPr>
          <p:cNvSpPr txBox="1"/>
          <p:nvPr/>
        </p:nvSpPr>
        <p:spPr>
          <a:xfrm>
            <a:off x="2964865" y="6262042"/>
            <a:ext cx="193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CCTV view</a:t>
            </a:r>
            <a:endParaRPr lang="ko-KR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E3DF2E-7004-4969-A591-2DCE19E3B644}"/>
              </a:ext>
            </a:extLst>
          </p:cNvPr>
          <p:cNvSpPr txBox="1"/>
          <p:nvPr/>
        </p:nvSpPr>
        <p:spPr>
          <a:xfrm>
            <a:off x="8263859" y="6260568"/>
            <a:ext cx="2457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지도로 표현하기</a:t>
            </a:r>
          </a:p>
        </p:txBody>
      </p:sp>
    </p:spTree>
    <p:extLst>
      <p:ext uri="{BB962C8B-B14F-4D97-AF65-F5344CB8AC3E}">
        <p14:creationId xmlns:p14="http://schemas.microsoft.com/office/powerpoint/2010/main" val="3891338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4A473-46A9-4CBB-8087-505A44AAB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 - </a:t>
            </a:r>
            <a:r>
              <a:rPr lang="ko-KR" altLang="en-US" dirty="0"/>
              <a:t>구현</a:t>
            </a:r>
          </a:p>
        </p:txBody>
      </p:sp>
      <p:pic>
        <p:nvPicPr>
          <p:cNvPr id="1026" name="Picture 2" descr="An introduction to implementing the YOLO algorithm for multi object  detection in images – mc.ai">
            <a:extLst>
              <a:ext uri="{FF2B5EF4-FFF2-40B4-BE49-F238E27FC236}">
                <a16:creationId xmlns:a16="http://schemas.microsoft.com/office/drawing/2014/main" id="{C7768AE8-CCCF-4650-BDCC-BF08422931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331" y="3393700"/>
            <a:ext cx="4449362" cy="296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960C3FF-A0C5-4913-B764-B7E7EC475AC3}"/>
              </a:ext>
            </a:extLst>
          </p:cNvPr>
          <p:cNvSpPr txBox="1">
            <a:spLocks/>
          </p:cNvSpPr>
          <p:nvPr/>
        </p:nvSpPr>
        <p:spPr>
          <a:xfrm>
            <a:off x="838200" y="1704861"/>
            <a:ext cx="10515600" cy="214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YOLO</a:t>
            </a:r>
            <a:r>
              <a:rPr lang="ko-KR" altLang="en-US" sz="1600" dirty="0"/>
              <a:t>와 같은 </a:t>
            </a:r>
            <a:r>
              <a:rPr lang="en-US" altLang="ko-KR" sz="1600" dirty="0"/>
              <a:t>object detection </a:t>
            </a:r>
            <a:r>
              <a:rPr lang="ko-KR" altLang="en-US" sz="1600" dirty="0"/>
              <a:t>프로그램들은</a:t>
            </a:r>
            <a:r>
              <a:rPr lang="en-US" altLang="ko-KR" sz="1600" dirty="0"/>
              <a:t>,</a:t>
            </a:r>
            <a:r>
              <a:rPr lang="ko-KR" altLang="en-US" sz="1600" dirty="0"/>
              <a:t> 아래 그림과 같이 찾아낸 </a:t>
            </a:r>
            <a:r>
              <a:rPr lang="en-US" altLang="ko-KR" sz="1600" dirty="0"/>
              <a:t>object</a:t>
            </a:r>
            <a:r>
              <a:rPr lang="ko-KR" altLang="en-US" sz="1600" dirty="0"/>
              <a:t>들에게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쳐주는 시각화 기법을 제공한다</a:t>
            </a:r>
            <a:r>
              <a:rPr lang="en-US" altLang="ko-KR" sz="1600" dirty="0"/>
              <a:t>.</a:t>
            </a:r>
            <a:r>
              <a:rPr lang="ko-KR" altLang="en-US" sz="1600" dirty="0"/>
              <a:t> 이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칠 때</a:t>
            </a:r>
            <a:r>
              <a:rPr lang="en-US" altLang="ko-KR" sz="1600" dirty="0"/>
              <a:t>,</a:t>
            </a:r>
            <a:r>
              <a:rPr lang="ko-KR" altLang="en-US" sz="1600" dirty="0"/>
              <a:t> 한 꼭지점 좌표와 가로 세로길이 이용하여 선을 그어주는 방식으로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그린다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(ex:</a:t>
            </a:r>
            <a:r>
              <a:rPr lang="ko-KR" altLang="en-US" sz="1600" dirty="0"/>
              <a:t> </a:t>
            </a:r>
            <a:r>
              <a:rPr lang="en-US" altLang="ko-KR" sz="1600" dirty="0"/>
              <a:t>[(),(),(),()]</a:t>
            </a:r>
            <a:r>
              <a:rPr lang="ko-KR" altLang="en-US" sz="1600" dirty="0"/>
              <a:t>따라서 이 네 꼭지점의 좌표를 이용하면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의 크기도 산출 가능하고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object</a:t>
            </a:r>
            <a:r>
              <a:rPr lang="ko-KR" altLang="en-US" sz="1600" dirty="0"/>
              <a:t>가 왼쪽에 있는지</a:t>
            </a:r>
            <a:r>
              <a:rPr lang="en-US" altLang="ko-KR" sz="1600" dirty="0"/>
              <a:t>,</a:t>
            </a:r>
            <a:r>
              <a:rPr lang="ko-KR" altLang="en-US" sz="1600" dirty="0"/>
              <a:t> 오른쪽에 있는지에 대한 정보도 알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이때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의 크기를 이용하여 </a:t>
            </a:r>
            <a:r>
              <a:rPr lang="en-US" altLang="ko-KR" sz="1600" dirty="0" err="1"/>
              <a:t>cctv</a:t>
            </a:r>
            <a:r>
              <a:rPr lang="ko-KR" altLang="en-US" sz="1600" dirty="0"/>
              <a:t>로 부터 얼마나 멀리 떨어져 있는지 대충 알 수 있고</a:t>
            </a:r>
            <a:r>
              <a:rPr lang="en-US" altLang="ko-KR" sz="1600" dirty="0"/>
              <a:t>,</a:t>
            </a:r>
            <a:r>
              <a:rPr lang="ko-KR" altLang="en-US" sz="1600" dirty="0"/>
              <a:t> 더 나아가 왼쪽에 있는지 오른쪽에 있는지 여부도 대충 알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물론 몸집이 크면 크고 키가 작으면 작겠지만 그건 그냥 대충 </a:t>
            </a:r>
            <a:r>
              <a:rPr lang="ko-KR" altLang="en-US" sz="1600" dirty="0" err="1"/>
              <a:t>무시하는거다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pic>
        <p:nvPicPr>
          <p:cNvPr id="1028" name="Picture 4" descr="Call of Duty : Modern Warfare Direct Stacey To Safety Walkthrough - YouTube">
            <a:extLst>
              <a:ext uri="{FF2B5EF4-FFF2-40B4-BE49-F238E27FC236}">
                <a16:creationId xmlns:a16="http://schemas.microsoft.com/office/drawing/2014/main" id="{E824B404-E2BD-46E2-BE7E-D8A6F1019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824" y="3393700"/>
            <a:ext cx="5150022" cy="289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01795A-1E89-442C-8755-38E0E614B67D}"/>
              </a:ext>
            </a:extLst>
          </p:cNvPr>
          <p:cNvSpPr txBox="1"/>
          <p:nvPr/>
        </p:nvSpPr>
        <p:spPr>
          <a:xfrm>
            <a:off x="1952501" y="6294105"/>
            <a:ext cx="2991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Bounding box </a:t>
            </a:r>
            <a:r>
              <a:rPr lang="ko-KR" altLang="en-US" sz="2400" b="1" dirty="0"/>
              <a:t>예시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6D4AF9-AAAC-4693-970C-594E6EECE8BC}"/>
              </a:ext>
            </a:extLst>
          </p:cNvPr>
          <p:cNvSpPr txBox="1"/>
          <p:nvPr/>
        </p:nvSpPr>
        <p:spPr>
          <a:xfrm>
            <a:off x="6990675" y="6294105"/>
            <a:ext cx="3524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우리가 상상하는 상상도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51887F8-92B5-418D-90D5-92B7B54D2F81}"/>
              </a:ext>
            </a:extLst>
          </p:cNvPr>
          <p:cNvGrpSpPr/>
          <p:nvPr/>
        </p:nvGrpSpPr>
        <p:grpSpPr>
          <a:xfrm>
            <a:off x="7838052" y="4013198"/>
            <a:ext cx="320428" cy="450893"/>
            <a:chOff x="7782172" y="4056553"/>
            <a:chExt cx="439262" cy="534539"/>
          </a:xfrm>
        </p:grpSpPr>
        <p:pic>
          <p:nvPicPr>
            <p:cNvPr id="16" name="내용 개체 틀 4">
              <a:extLst>
                <a:ext uri="{FF2B5EF4-FFF2-40B4-BE49-F238E27FC236}">
                  <a16:creationId xmlns:a16="http://schemas.microsoft.com/office/drawing/2014/main" id="{8AF6132F-FE66-4BA2-A6E0-7566A5A0B1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011CD51-5EA0-4DE2-BC4E-A016E48D5F50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DE2BDE5-54B4-47D6-9003-BA8E38835304}"/>
              </a:ext>
            </a:extLst>
          </p:cNvPr>
          <p:cNvGrpSpPr/>
          <p:nvPr/>
        </p:nvGrpSpPr>
        <p:grpSpPr>
          <a:xfrm>
            <a:off x="8539092" y="4290234"/>
            <a:ext cx="650628" cy="915537"/>
            <a:chOff x="7782172" y="4056553"/>
            <a:chExt cx="439262" cy="534539"/>
          </a:xfrm>
        </p:grpSpPr>
        <p:pic>
          <p:nvPicPr>
            <p:cNvPr id="20" name="내용 개체 틀 4">
              <a:extLst>
                <a:ext uri="{FF2B5EF4-FFF2-40B4-BE49-F238E27FC236}">
                  <a16:creationId xmlns:a16="http://schemas.microsoft.com/office/drawing/2014/main" id="{1A934401-8EE5-42C9-9814-4ADCB781E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9D60B52-3C68-4843-808B-818DFB557220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DCFAE3D-17C1-4A1C-9AE9-9A034A6B241A}"/>
              </a:ext>
            </a:extLst>
          </p:cNvPr>
          <p:cNvGrpSpPr/>
          <p:nvPr/>
        </p:nvGrpSpPr>
        <p:grpSpPr>
          <a:xfrm>
            <a:off x="7617950" y="4588070"/>
            <a:ext cx="689512" cy="970253"/>
            <a:chOff x="7782172" y="4056553"/>
            <a:chExt cx="439262" cy="534539"/>
          </a:xfrm>
        </p:grpSpPr>
        <p:pic>
          <p:nvPicPr>
            <p:cNvPr id="23" name="내용 개체 틀 4">
              <a:extLst>
                <a:ext uri="{FF2B5EF4-FFF2-40B4-BE49-F238E27FC236}">
                  <a16:creationId xmlns:a16="http://schemas.microsoft.com/office/drawing/2014/main" id="{B7AB56AC-CC79-44F8-BDB3-BEB67DB854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2248D68-EDBD-4125-AA7C-52E3DAAA18BA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91719B9-2276-4D43-B684-EBD7981FE5C1}"/>
              </a:ext>
            </a:extLst>
          </p:cNvPr>
          <p:cNvGrpSpPr/>
          <p:nvPr/>
        </p:nvGrpSpPr>
        <p:grpSpPr>
          <a:xfrm>
            <a:off x="8169184" y="4873524"/>
            <a:ext cx="955859" cy="1345045"/>
            <a:chOff x="7782172" y="4056553"/>
            <a:chExt cx="439262" cy="534539"/>
          </a:xfrm>
        </p:grpSpPr>
        <p:pic>
          <p:nvPicPr>
            <p:cNvPr id="26" name="내용 개체 틀 4">
              <a:extLst>
                <a:ext uri="{FF2B5EF4-FFF2-40B4-BE49-F238E27FC236}">
                  <a16:creationId xmlns:a16="http://schemas.microsoft.com/office/drawing/2014/main" id="{A562E6EC-81AE-480C-A7F6-26EDC087A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120781E-0BC3-497E-9DD1-0103E33213C7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0050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1348</Words>
  <Application>Microsoft Office PowerPoint</Application>
  <PresentationFormat>와이드스크린</PresentationFormat>
  <Paragraphs>144</Paragraphs>
  <Slides>18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입출입 보안, 범죄상황 인식,  재난상황시 구조활동 보조를 위한  CCTV 및 실시간 map</vt:lpstr>
      <vt:lpstr>개발 배경</vt:lpstr>
      <vt:lpstr>적용 AI 기술</vt:lpstr>
      <vt:lpstr>face ID를 이용한 출입구 보안</vt:lpstr>
      <vt:lpstr>face ID를 이용한 출입구 보안-구현</vt:lpstr>
      <vt:lpstr>사람 수 세기 및 위치 대충 예상 기능을 이용한 재난 상황 보조 지도(map)</vt:lpstr>
      <vt:lpstr>사람 수 세기 및 위치 대충 예상 기능을 이용한 재난 상황 보조 지도</vt:lpstr>
      <vt:lpstr>사람 수 세기 및 위치 대충 예상 기능을 이용한 재난 상황 보조 지도 - 구현</vt:lpstr>
      <vt:lpstr>사람 수 세기 및 위치 대충 예상 기능을 이용한 재난 상황 보조 지도 - 구현</vt:lpstr>
      <vt:lpstr>Human identification를 이용하여 CCTV 중첩 구간에서의 오류 제거</vt:lpstr>
      <vt:lpstr>Human identification를 이용하여 CCTV 중첩 구간에서의 오류 제거 - 구현</vt:lpstr>
      <vt:lpstr>Human identification를 이용하여 CCTV 중첩 구간에서의 오류 제거 - 적용방안</vt:lpstr>
      <vt:lpstr>폭력사태 감지 (violence detect)</vt:lpstr>
      <vt:lpstr>범죄, 응급상황 발생시, 로그 저장 기능</vt:lpstr>
      <vt:lpstr>그 외 잡다한 아이디어</vt:lpstr>
      <vt:lpstr>구현되어야 하는 프로그래밍적 요소</vt:lpstr>
      <vt:lpstr>각자의 역할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입출입 보안, 범죄상황 인식,  재난상황시 구조활동 보조를 위한  CCTV 및 실시간 map</dc:title>
  <dc:creator>정 찬영</dc:creator>
  <cp:lastModifiedBy>정 찬영</cp:lastModifiedBy>
  <cp:revision>26</cp:revision>
  <dcterms:created xsi:type="dcterms:W3CDTF">2020-10-16T15:32:52Z</dcterms:created>
  <dcterms:modified xsi:type="dcterms:W3CDTF">2020-10-17T09:26:38Z</dcterms:modified>
</cp:coreProperties>
</file>

<file path=docProps/thumbnail.jpeg>
</file>